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Cormorant Garamond" charset="1" panose="00000500000000000000"/>
      <p:regular r:id="rId14"/>
    </p:embeddedFont>
    <p:embeddedFont>
      <p:font typeface="Cormorant Garamond Bold" charset="1" panose="00000800000000000000"/>
      <p:regular r:id="rId15"/>
    </p:embeddedFont>
    <p:embeddedFont>
      <p:font typeface="Cormorant Garamond Italics" charset="1" panose="00000500000000000000"/>
      <p:regular r:id="rId16"/>
    </p:embeddedFont>
    <p:embeddedFont>
      <p:font typeface="Cormorant Garamond Bold Italics" charset="1" panose="00000800000000000000"/>
      <p:regular r:id="rId17"/>
    </p:embeddedFont>
    <p:embeddedFont>
      <p:font typeface="Cormorant Garamond Light" charset="1" panose="00000400000000000000"/>
      <p:regular r:id="rId18"/>
    </p:embeddedFont>
    <p:embeddedFont>
      <p:font typeface="Cormorant Garamond Light Italics" charset="1" panose="00000400000000000000"/>
      <p:regular r:id="rId19"/>
    </p:embeddedFont>
    <p:embeddedFont>
      <p:font typeface="Cormorant Garamond Medium" charset="1" panose="00000600000000000000"/>
      <p:regular r:id="rId20"/>
    </p:embeddedFont>
    <p:embeddedFont>
      <p:font typeface="Cormorant Garamond Medium Italics" charset="1" panose="00000600000000000000"/>
      <p:regular r:id="rId21"/>
    </p:embeddedFont>
    <p:embeddedFont>
      <p:font typeface="Cormorant Garamond Semi-Bold" charset="1" panose="00000700000000000000"/>
      <p:regular r:id="rId22"/>
    </p:embeddedFont>
    <p:embeddedFont>
      <p:font typeface="Cormorant Garamond Semi-Bold Italics" charset="1" panose="00000700000000000000"/>
      <p:regular r:id="rId23"/>
    </p:embeddedFont>
    <p:embeddedFont>
      <p:font typeface="Assistant" charset="1" panose="00000500000000000000"/>
      <p:regular r:id="rId24"/>
    </p:embeddedFont>
    <p:embeddedFont>
      <p:font typeface="Assistant Bold" charset="1" panose="00000800000000000000"/>
      <p:regular r:id="rId25"/>
    </p:embeddedFont>
    <p:embeddedFont>
      <p:font typeface="Assistant Extra-Light" charset="1" panose="00000300000000000000"/>
      <p:regular r:id="rId26"/>
    </p:embeddedFont>
    <p:embeddedFont>
      <p:font typeface="Assistant Light" charset="1" panose="00000400000000000000"/>
      <p:regular r:id="rId27"/>
    </p:embeddedFont>
    <p:embeddedFont>
      <p:font typeface="Assistant Semi-Bold" charset="1" panose="00000700000000000000"/>
      <p:regular r:id="rId28"/>
    </p:embeddedFont>
    <p:embeddedFont>
      <p:font typeface="Assistant Ultra-Bold" charset="1" panose="000009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5.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7.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9.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28700"/>
            <a:ext cx="6535158" cy="424268"/>
          </a:xfrm>
          <a:prstGeom prst="rect">
            <a:avLst/>
          </a:prstGeom>
        </p:spPr>
        <p:txBody>
          <a:bodyPr anchor="t" rtlCol="false" tIns="0" lIns="0" bIns="0" rIns="0">
            <a:spAutoFit/>
          </a:bodyPr>
          <a:lstStyle/>
          <a:p>
            <a:pPr>
              <a:lnSpc>
                <a:spcPts val="3360"/>
              </a:lnSpc>
            </a:pPr>
            <a:r>
              <a:rPr lang="en-US" sz="2800" spc="336">
                <a:solidFill>
                  <a:srgbClr val="111B1E"/>
                </a:solidFill>
                <a:latin typeface="Assistant Semi-Bold"/>
              </a:rPr>
              <a:t>GROUP BP-08</a:t>
            </a:r>
          </a:p>
        </p:txBody>
      </p:sp>
      <p:sp>
        <p:nvSpPr>
          <p:cNvPr name="TextBox 3" id="3"/>
          <p:cNvSpPr txBox="true"/>
          <p:nvPr/>
        </p:nvSpPr>
        <p:spPr>
          <a:xfrm rot="0">
            <a:off x="1028700" y="4192725"/>
            <a:ext cx="8173097" cy="1472555"/>
          </a:xfrm>
          <a:prstGeom prst="rect">
            <a:avLst/>
          </a:prstGeom>
        </p:spPr>
        <p:txBody>
          <a:bodyPr anchor="t" rtlCol="false" tIns="0" lIns="0" bIns="0" rIns="0">
            <a:spAutoFit/>
          </a:bodyPr>
          <a:lstStyle/>
          <a:p>
            <a:pPr>
              <a:lnSpc>
                <a:spcPts val="11099"/>
              </a:lnSpc>
            </a:pPr>
            <a:r>
              <a:rPr lang="en-US" sz="11099" spc="-221">
                <a:solidFill>
                  <a:srgbClr val="111B1E"/>
                </a:solidFill>
                <a:latin typeface="Cormorant Garamond Bold"/>
              </a:rPr>
              <a:t>Image Tools</a:t>
            </a:r>
          </a:p>
        </p:txBody>
      </p:sp>
      <p:grpSp>
        <p:nvGrpSpPr>
          <p:cNvPr name="Group 4" id="4"/>
          <p:cNvGrpSpPr/>
          <p:nvPr/>
        </p:nvGrpSpPr>
        <p:grpSpPr>
          <a:xfrm rot="0">
            <a:off x="-674521" y="8343855"/>
            <a:ext cx="19752636" cy="2299952"/>
            <a:chOff x="0" y="0"/>
            <a:chExt cx="26336849" cy="3066602"/>
          </a:xfrm>
        </p:grpSpPr>
        <p:sp>
          <p:nvSpPr>
            <p:cNvPr name="AutoShape 5" id="5"/>
            <p:cNvSpPr/>
            <p:nvPr/>
          </p:nvSpPr>
          <p:spPr>
            <a:xfrm rot="0">
              <a:off x="0" y="0"/>
              <a:ext cx="26336849" cy="3066602"/>
            </a:xfrm>
            <a:prstGeom prst="rect">
              <a:avLst/>
            </a:prstGeom>
            <a:solidFill>
              <a:srgbClr val="111B1E"/>
            </a:solidFill>
          </p:spPr>
        </p:sp>
        <p:sp>
          <p:nvSpPr>
            <p:cNvPr name="TextBox 6" id="6"/>
            <p:cNvSpPr txBox="true"/>
            <p:nvPr/>
          </p:nvSpPr>
          <p:spPr>
            <a:xfrm rot="0">
              <a:off x="2278281" y="917530"/>
              <a:ext cx="10491544" cy="614792"/>
            </a:xfrm>
            <a:prstGeom prst="rect">
              <a:avLst/>
            </a:prstGeom>
          </p:spPr>
          <p:txBody>
            <a:bodyPr anchor="t" rtlCol="false" tIns="0" lIns="0" bIns="0" rIns="0">
              <a:spAutoFit/>
            </a:bodyPr>
            <a:lstStyle/>
            <a:p>
              <a:pPr>
                <a:lnSpc>
                  <a:spcPts val="3919"/>
                </a:lnSpc>
              </a:pPr>
              <a:r>
                <a:rPr lang="en-US" sz="2800" spc="140">
                  <a:solidFill>
                    <a:srgbClr val="FFFFFF"/>
                  </a:solidFill>
                  <a:latin typeface="Assistant"/>
                </a:rPr>
                <a:t>FINAL PROJECT PERANCANGAN SISTEM DIGITAL</a:t>
              </a:r>
            </a:p>
          </p:txBody>
        </p:sp>
      </p:grpSp>
      <p:sp>
        <p:nvSpPr>
          <p:cNvPr name="Freeform 7" id="7"/>
          <p:cNvSpPr/>
          <p:nvPr/>
        </p:nvSpPr>
        <p:spPr>
          <a:xfrm flipH="false" flipV="false" rot="0">
            <a:off x="10267809" y="-181768"/>
            <a:ext cx="5691773" cy="10650536"/>
          </a:xfrm>
          <a:custGeom>
            <a:avLst/>
            <a:gdLst/>
            <a:ahLst/>
            <a:cxnLst/>
            <a:rect r="r" b="b" t="t" l="l"/>
            <a:pathLst>
              <a:path h="10650536" w="5691773">
                <a:moveTo>
                  <a:pt x="0" y="0"/>
                </a:moveTo>
                <a:lnTo>
                  <a:pt x="5691773" y="0"/>
                </a:lnTo>
                <a:lnTo>
                  <a:pt x="5691773" y="10650536"/>
                </a:lnTo>
                <a:lnTo>
                  <a:pt x="0" y="10650536"/>
                </a:lnTo>
                <a:lnTo>
                  <a:pt x="0" y="0"/>
                </a:lnTo>
                <a:close/>
              </a:path>
            </a:pathLst>
          </a:custGeom>
          <a:blipFill>
            <a:blip r:embed="rId2"/>
            <a:stretch>
              <a:fillRect l="-29916" t="0" r="-151469" b="0"/>
            </a:stretch>
          </a:blipFill>
        </p:spPr>
      </p:sp>
      <p:sp>
        <p:nvSpPr>
          <p:cNvPr name="AutoShape 8" id="8"/>
          <p:cNvSpPr/>
          <p:nvPr/>
        </p:nvSpPr>
        <p:spPr>
          <a:xfrm rot="0">
            <a:off x="9825482" y="-140794"/>
            <a:ext cx="25347" cy="11612150"/>
          </a:xfrm>
          <a:prstGeom prst="rect">
            <a:avLst/>
          </a:prstGeom>
          <a:solidFill>
            <a:srgbClr val="111B1E">
              <a:alpha val="29804"/>
            </a:srgbClr>
          </a:solidFill>
        </p:spPr>
      </p:sp>
      <p:sp>
        <p:nvSpPr>
          <p:cNvPr name="AutoShape 9" id="9"/>
          <p:cNvSpPr/>
          <p:nvPr/>
        </p:nvSpPr>
        <p:spPr>
          <a:xfrm rot="0">
            <a:off x="16302482" y="-331294"/>
            <a:ext cx="25347" cy="11612150"/>
          </a:xfrm>
          <a:prstGeom prst="rect">
            <a:avLst/>
          </a:prstGeom>
          <a:solidFill>
            <a:srgbClr val="111B1E">
              <a:alpha val="29804"/>
            </a:srgbClr>
          </a:solid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849410" y="-420088"/>
            <a:ext cx="25347" cy="11612150"/>
          </a:xfrm>
          <a:prstGeom prst="rect">
            <a:avLst/>
          </a:prstGeom>
          <a:solidFill>
            <a:srgbClr val="111B1E">
              <a:alpha val="29804"/>
            </a:srgbClr>
          </a:solidFill>
        </p:spPr>
      </p:sp>
      <p:sp>
        <p:nvSpPr>
          <p:cNvPr name="AutoShape 3" id="3"/>
          <p:cNvSpPr/>
          <p:nvPr/>
        </p:nvSpPr>
        <p:spPr>
          <a:xfrm rot="0">
            <a:off x="1350332" y="-420088"/>
            <a:ext cx="9525" cy="11612150"/>
          </a:xfrm>
          <a:prstGeom prst="rect">
            <a:avLst/>
          </a:prstGeom>
          <a:solidFill>
            <a:srgbClr val="111B1E">
              <a:alpha val="29804"/>
            </a:srgbClr>
          </a:solidFill>
        </p:spPr>
      </p:sp>
      <p:sp>
        <p:nvSpPr>
          <p:cNvPr name="AutoShape 4" id="4"/>
          <p:cNvSpPr/>
          <p:nvPr/>
        </p:nvSpPr>
        <p:spPr>
          <a:xfrm rot="0">
            <a:off x="-1850402" y="8519712"/>
            <a:ext cx="20536909" cy="2301420"/>
          </a:xfrm>
          <a:prstGeom prst="rect">
            <a:avLst/>
          </a:prstGeom>
          <a:solidFill>
            <a:srgbClr val="111B1E"/>
          </a:solidFill>
        </p:spPr>
      </p:sp>
      <p:sp>
        <p:nvSpPr>
          <p:cNvPr name="AutoShape 5" id="5"/>
          <p:cNvSpPr/>
          <p:nvPr/>
        </p:nvSpPr>
        <p:spPr>
          <a:xfrm rot="0">
            <a:off x="0" y="0"/>
            <a:ext cx="419100" cy="419100"/>
          </a:xfrm>
          <a:prstGeom prst="rect">
            <a:avLst/>
          </a:prstGeom>
          <a:solidFill>
            <a:srgbClr val="111B1E"/>
          </a:solidFill>
        </p:spPr>
      </p:sp>
      <p:sp>
        <p:nvSpPr>
          <p:cNvPr name="Freeform 6" id="6"/>
          <p:cNvSpPr/>
          <p:nvPr/>
        </p:nvSpPr>
        <p:spPr>
          <a:xfrm flipH="false" flipV="false" rot="0">
            <a:off x="4785107" y="2828290"/>
            <a:ext cx="4082081" cy="4630420"/>
          </a:xfrm>
          <a:custGeom>
            <a:avLst/>
            <a:gdLst/>
            <a:ahLst/>
            <a:cxnLst/>
            <a:rect r="r" b="b" t="t" l="l"/>
            <a:pathLst>
              <a:path h="4630420" w="4082081">
                <a:moveTo>
                  <a:pt x="0" y="0"/>
                </a:moveTo>
                <a:lnTo>
                  <a:pt x="4082081" y="0"/>
                </a:lnTo>
                <a:lnTo>
                  <a:pt x="4082081" y="4630420"/>
                </a:lnTo>
                <a:lnTo>
                  <a:pt x="0" y="4630420"/>
                </a:lnTo>
                <a:lnTo>
                  <a:pt x="0" y="0"/>
                </a:lnTo>
                <a:close/>
              </a:path>
            </a:pathLst>
          </a:custGeom>
          <a:blipFill>
            <a:blip r:embed="rId2"/>
            <a:stretch>
              <a:fillRect l="0" t="0" r="0" b="0"/>
            </a:stretch>
          </a:blipFill>
        </p:spPr>
      </p:sp>
      <p:sp>
        <p:nvSpPr>
          <p:cNvPr name="TextBox 7" id="7"/>
          <p:cNvSpPr txBox="true"/>
          <p:nvPr/>
        </p:nvSpPr>
        <p:spPr>
          <a:xfrm rot="0">
            <a:off x="4003656" y="1269452"/>
            <a:ext cx="10280688" cy="1228725"/>
          </a:xfrm>
          <a:prstGeom prst="rect">
            <a:avLst/>
          </a:prstGeom>
        </p:spPr>
        <p:txBody>
          <a:bodyPr anchor="t" rtlCol="false" tIns="0" lIns="0" bIns="0" rIns="0">
            <a:spAutoFit/>
          </a:bodyPr>
          <a:lstStyle/>
          <a:p>
            <a:pPr>
              <a:lnSpc>
                <a:spcPts val="9600"/>
              </a:lnSpc>
            </a:pPr>
            <a:r>
              <a:rPr lang="en-US" sz="8000" spc="80">
                <a:solidFill>
                  <a:srgbClr val="111B1E"/>
                </a:solidFill>
                <a:latin typeface="Assistant Bold"/>
              </a:rPr>
              <a:t>Grayscale to Bluescale</a:t>
            </a:r>
          </a:p>
        </p:txBody>
      </p:sp>
      <p:sp>
        <p:nvSpPr>
          <p:cNvPr name="TextBox 8" id="8"/>
          <p:cNvSpPr txBox="true"/>
          <p:nvPr/>
        </p:nvSpPr>
        <p:spPr>
          <a:xfrm rot="0">
            <a:off x="1028700" y="9210675"/>
            <a:ext cx="13059668" cy="410933"/>
          </a:xfrm>
          <a:prstGeom prst="rect">
            <a:avLst/>
          </a:prstGeom>
        </p:spPr>
        <p:txBody>
          <a:bodyPr anchor="t" rtlCol="false" tIns="0" lIns="0" bIns="0" rIns="0">
            <a:spAutoFit/>
          </a:bodyPr>
          <a:lstStyle/>
          <a:p>
            <a:pPr>
              <a:lnSpc>
                <a:spcPts val="3359"/>
              </a:lnSpc>
            </a:pPr>
            <a:r>
              <a:rPr lang="en-US" sz="2399" spc="143">
                <a:solidFill>
                  <a:srgbClr val="FFFFFF"/>
                </a:solidFill>
                <a:latin typeface="Cormorant Garamond Bold"/>
              </a:rPr>
              <a:t>Perancangan Sistem Digital - BP08</a:t>
            </a:r>
          </a:p>
        </p:txBody>
      </p:sp>
      <p:sp>
        <p:nvSpPr>
          <p:cNvPr name="TextBox 9" id="9"/>
          <p:cNvSpPr txBox="true"/>
          <p:nvPr/>
        </p:nvSpPr>
        <p:spPr>
          <a:xfrm rot="0">
            <a:off x="9380504" y="2780665"/>
            <a:ext cx="4043656" cy="4678045"/>
          </a:xfrm>
          <a:prstGeom prst="rect">
            <a:avLst/>
          </a:prstGeom>
        </p:spPr>
        <p:txBody>
          <a:bodyPr anchor="t" rtlCol="false" tIns="0" lIns="0" bIns="0" rIns="0">
            <a:spAutoFit/>
          </a:bodyPr>
          <a:lstStyle/>
          <a:p>
            <a:pPr algn="just">
              <a:lnSpc>
                <a:spcPts val="3079"/>
              </a:lnSpc>
            </a:pPr>
            <a:r>
              <a:rPr lang="en-US" sz="2199">
                <a:solidFill>
                  <a:srgbClr val="17161C"/>
                </a:solidFill>
                <a:latin typeface="Glacial Indifference"/>
              </a:rPr>
              <a:t>Proses ini akan di-trigger oleh rising edge dari sinyal clk. Proses ini akan melakukan proses melakukan penskalaan biru dengan mengalikan nilai warna biru input (r_in_blue, g_in_blue, b_in_blue) dengan bobot yang sesuai, lalu mengubah ukuran hasilnya agar sesuai dengan panjang sinyal weighted (r_weighted, g_weighted, b_weighted)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849410" y="-420088"/>
            <a:ext cx="25347" cy="11612150"/>
          </a:xfrm>
          <a:prstGeom prst="rect">
            <a:avLst/>
          </a:prstGeom>
          <a:solidFill>
            <a:srgbClr val="111B1E">
              <a:alpha val="29804"/>
            </a:srgbClr>
          </a:solidFill>
        </p:spPr>
      </p:sp>
      <p:sp>
        <p:nvSpPr>
          <p:cNvPr name="AutoShape 3" id="3"/>
          <p:cNvSpPr/>
          <p:nvPr/>
        </p:nvSpPr>
        <p:spPr>
          <a:xfrm rot="0">
            <a:off x="1350332" y="-420088"/>
            <a:ext cx="9525" cy="11612150"/>
          </a:xfrm>
          <a:prstGeom prst="rect">
            <a:avLst/>
          </a:prstGeom>
          <a:solidFill>
            <a:srgbClr val="111B1E">
              <a:alpha val="29804"/>
            </a:srgbClr>
          </a:solidFill>
        </p:spPr>
      </p:sp>
      <p:sp>
        <p:nvSpPr>
          <p:cNvPr name="AutoShape 4" id="4"/>
          <p:cNvSpPr/>
          <p:nvPr/>
        </p:nvSpPr>
        <p:spPr>
          <a:xfrm rot="0">
            <a:off x="-1850402" y="8519712"/>
            <a:ext cx="20536909" cy="2301420"/>
          </a:xfrm>
          <a:prstGeom prst="rect">
            <a:avLst/>
          </a:prstGeom>
          <a:solidFill>
            <a:srgbClr val="111B1E"/>
          </a:solidFill>
        </p:spPr>
      </p:sp>
      <p:sp>
        <p:nvSpPr>
          <p:cNvPr name="AutoShape 5" id="5"/>
          <p:cNvSpPr/>
          <p:nvPr/>
        </p:nvSpPr>
        <p:spPr>
          <a:xfrm rot="0">
            <a:off x="0" y="0"/>
            <a:ext cx="419100" cy="419100"/>
          </a:xfrm>
          <a:prstGeom prst="rect">
            <a:avLst/>
          </a:prstGeom>
          <a:solidFill>
            <a:srgbClr val="111B1E"/>
          </a:solidFill>
        </p:spPr>
      </p:sp>
      <p:sp>
        <p:nvSpPr>
          <p:cNvPr name="Freeform 6" id="6"/>
          <p:cNvSpPr/>
          <p:nvPr/>
        </p:nvSpPr>
        <p:spPr>
          <a:xfrm flipH="false" flipV="false" rot="0">
            <a:off x="3807198" y="3205443"/>
            <a:ext cx="5969368" cy="4580661"/>
          </a:xfrm>
          <a:custGeom>
            <a:avLst/>
            <a:gdLst/>
            <a:ahLst/>
            <a:cxnLst/>
            <a:rect r="r" b="b" t="t" l="l"/>
            <a:pathLst>
              <a:path h="4580661" w="5969368">
                <a:moveTo>
                  <a:pt x="0" y="0"/>
                </a:moveTo>
                <a:lnTo>
                  <a:pt x="5969368" y="0"/>
                </a:lnTo>
                <a:lnTo>
                  <a:pt x="5969368" y="4580661"/>
                </a:lnTo>
                <a:lnTo>
                  <a:pt x="0" y="4580661"/>
                </a:lnTo>
                <a:lnTo>
                  <a:pt x="0" y="0"/>
                </a:lnTo>
                <a:close/>
              </a:path>
            </a:pathLst>
          </a:custGeom>
          <a:blipFill>
            <a:blip r:embed="rId2"/>
            <a:stretch>
              <a:fillRect l="0" t="0" r="0" b="0"/>
            </a:stretch>
          </a:blipFill>
        </p:spPr>
      </p:sp>
      <p:sp>
        <p:nvSpPr>
          <p:cNvPr name="TextBox 7" id="7"/>
          <p:cNvSpPr txBox="true"/>
          <p:nvPr/>
        </p:nvSpPr>
        <p:spPr>
          <a:xfrm rot="0">
            <a:off x="3673009" y="1545976"/>
            <a:ext cx="10941983" cy="1219760"/>
          </a:xfrm>
          <a:prstGeom prst="rect">
            <a:avLst/>
          </a:prstGeom>
        </p:spPr>
        <p:txBody>
          <a:bodyPr anchor="t" rtlCol="false" tIns="0" lIns="0" bIns="0" rIns="0">
            <a:spAutoFit/>
          </a:bodyPr>
          <a:lstStyle/>
          <a:p>
            <a:pPr>
              <a:lnSpc>
                <a:spcPts val="9600"/>
              </a:lnSpc>
            </a:pPr>
            <a:r>
              <a:rPr lang="en-US" sz="8000" spc="80">
                <a:solidFill>
                  <a:srgbClr val="111B1E"/>
                </a:solidFill>
                <a:latin typeface="Assistant Bold"/>
              </a:rPr>
              <a:t>Grayscale to Greenscale</a:t>
            </a:r>
          </a:p>
        </p:txBody>
      </p:sp>
      <p:sp>
        <p:nvSpPr>
          <p:cNvPr name="TextBox 8" id="8"/>
          <p:cNvSpPr txBox="true"/>
          <p:nvPr/>
        </p:nvSpPr>
        <p:spPr>
          <a:xfrm rot="0">
            <a:off x="1028700" y="9210675"/>
            <a:ext cx="13059668" cy="410933"/>
          </a:xfrm>
          <a:prstGeom prst="rect">
            <a:avLst/>
          </a:prstGeom>
        </p:spPr>
        <p:txBody>
          <a:bodyPr anchor="t" rtlCol="false" tIns="0" lIns="0" bIns="0" rIns="0">
            <a:spAutoFit/>
          </a:bodyPr>
          <a:lstStyle/>
          <a:p>
            <a:pPr>
              <a:lnSpc>
                <a:spcPts val="3359"/>
              </a:lnSpc>
            </a:pPr>
            <a:r>
              <a:rPr lang="en-US" sz="2399" spc="143">
                <a:solidFill>
                  <a:srgbClr val="FFFFFF"/>
                </a:solidFill>
                <a:latin typeface="Cormorant Garamond Bold"/>
              </a:rPr>
              <a:t>Perancangan Sistem Digital - BP08</a:t>
            </a:r>
          </a:p>
        </p:txBody>
      </p:sp>
      <p:sp>
        <p:nvSpPr>
          <p:cNvPr name="TextBox 9" id="9"/>
          <p:cNvSpPr txBox="true"/>
          <p:nvPr/>
        </p:nvSpPr>
        <p:spPr>
          <a:xfrm rot="0">
            <a:off x="10150898" y="3157818"/>
            <a:ext cx="4464093" cy="4563745"/>
          </a:xfrm>
          <a:prstGeom prst="rect">
            <a:avLst/>
          </a:prstGeom>
        </p:spPr>
        <p:txBody>
          <a:bodyPr anchor="t" rtlCol="false" tIns="0" lIns="0" bIns="0" rIns="0">
            <a:spAutoFit/>
          </a:bodyPr>
          <a:lstStyle/>
          <a:p>
            <a:pPr algn="just">
              <a:lnSpc>
                <a:spcPts val="3079"/>
              </a:lnSpc>
            </a:pPr>
            <a:r>
              <a:rPr lang="en-US" sz="2199">
                <a:solidFill>
                  <a:srgbClr val="17161C"/>
                </a:solidFill>
                <a:latin typeface="Glacial Indifference"/>
              </a:rPr>
              <a:t>Proses ini dipicu pada rising edgesinyal CLK. Proses ini akan melakukan penskalaan hijau dengan mengalikan komponen hijau dari nilai input RGB dengan bobot yang sesuai dan kemudian mengubah ukuran hasilnya agar sesuai dengan panjang sinyal berbobot. Bobot yang digunakan adalah 28/255 untuk komponen merah, 255/255 untuk komponen hijau, dan 28/255 untuk komponen biru.</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849410" y="-420088"/>
            <a:ext cx="25347" cy="11612150"/>
          </a:xfrm>
          <a:prstGeom prst="rect">
            <a:avLst/>
          </a:prstGeom>
          <a:solidFill>
            <a:srgbClr val="111B1E">
              <a:alpha val="29804"/>
            </a:srgbClr>
          </a:solidFill>
        </p:spPr>
      </p:sp>
      <p:sp>
        <p:nvSpPr>
          <p:cNvPr name="AutoShape 3" id="3"/>
          <p:cNvSpPr/>
          <p:nvPr/>
        </p:nvSpPr>
        <p:spPr>
          <a:xfrm rot="0">
            <a:off x="1350332" y="-420088"/>
            <a:ext cx="9525" cy="11612150"/>
          </a:xfrm>
          <a:prstGeom prst="rect">
            <a:avLst/>
          </a:prstGeom>
          <a:solidFill>
            <a:srgbClr val="111B1E">
              <a:alpha val="29804"/>
            </a:srgbClr>
          </a:solidFill>
        </p:spPr>
      </p:sp>
      <p:sp>
        <p:nvSpPr>
          <p:cNvPr name="AutoShape 4" id="4"/>
          <p:cNvSpPr/>
          <p:nvPr/>
        </p:nvSpPr>
        <p:spPr>
          <a:xfrm rot="0">
            <a:off x="-1850402" y="8519712"/>
            <a:ext cx="20536909" cy="2301420"/>
          </a:xfrm>
          <a:prstGeom prst="rect">
            <a:avLst/>
          </a:prstGeom>
          <a:solidFill>
            <a:srgbClr val="111B1E"/>
          </a:solidFill>
        </p:spPr>
      </p:sp>
      <p:sp>
        <p:nvSpPr>
          <p:cNvPr name="AutoShape 5" id="5"/>
          <p:cNvSpPr/>
          <p:nvPr/>
        </p:nvSpPr>
        <p:spPr>
          <a:xfrm rot="0">
            <a:off x="0" y="0"/>
            <a:ext cx="419100" cy="419100"/>
          </a:xfrm>
          <a:prstGeom prst="rect">
            <a:avLst/>
          </a:prstGeom>
          <a:solidFill>
            <a:srgbClr val="111B1E"/>
          </a:solidFill>
        </p:spPr>
      </p:sp>
      <p:sp>
        <p:nvSpPr>
          <p:cNvPr name="Freeform 6" id="6"/>
          <p:cNvSpPr/>
          <p:nvPr/>
        </p:nvSpPr>
        <p:spPr>
          <a:xfrm flipH="false" flipV="false" rot="0">
            <a:off x="3503735" y="3293014"/>
            <a:ext cx="5470991" cy="4326351"/>
          </a:xfrm>
          <a:custGeom>
            <a:avLst/>
            <a:gdLst/>
            <a:ahLst/>
            <a:cxnLst/>
            <a:rect r="r" b="b" t="t" l="l"/>
            <a:pathLst>
              <a:path h="4326351" w="5470991">
                <a:moveTo>
                  <a:pt x="0" y="0"/>
                </a:moveTo>
                <a:lnTo>
                  <a:pt x="5470992" y="0"/>
                </a:lnTo>
                <a:lnTo>
                  <a:pt x="5470992" y="4326351"/>
                </a:lnTo>
                <a:lnTo>
                  <a:pt x="0" y="4326351"/>
                </a:lnTo>
                <a:lnTo>
                  <a:pt x="0" y="0"/>
                </a:lnTo>
                <a:close/>
              </a:path>
            </a:pathLst>
          </a:custGeom>
          <a:blipFill>
            <a:blip r:embed="rId2"/>
            <a:stretch>
              <a:fillRect l="0" t="0" r="0" b="0"/>
            </a:stretch>
          </a:blipFill>
        </p:spPr>
      </p:sp>
      <p:sp>
        <p:nvSpPr>
          <p:cNvPr name="TextBox 7" id="7"/>
          <p:cNvSpPr txBox="true"/>
          <p:nvPr/>
        </p:nvSpPr>
        <p:spPr>
          <a:xfrm rot="0">
            <a:off x="4083448" y="1892983"/>
            <a:ext cx="10194585" cy="1219760"/>
          </a:xfrm>
          <a:prstGeom prst="rect">
            <a:avLst/>
          </a:prstGeom>
        </p:spPr>
        <p:txBody>
          <a:bodyPr anchor="t" rtlCol="false" tIns="0" lIns="0" bIns="0" rIns="0">
            <a:spAutoFit/>
          </a:bodyPr>
          <a:lstStyle/>
          <a:p>
            <a:pPr>
              <a:lnSpc>
                <a:spcPts val="9600"/>
              </a:lnSpc>
            </a:pPr>
            <a:r>
              <a:rPr lang="en-US" sz="8000" spc="80">
                <a:solidFill>
                  <a:srgbClr val="111B1E"/>
                </a:solidFill>
                <a:latin typeface="Assistant Bold"/>
              </a:rPr>
              <a:t>Grayscale to Redscale</a:t>
            </a:r>
          </a:p>
        </p:txBody>
      </p:sp>
      <p:sp>
        <p:nvSpPr>
          <p:cNvPr name="TextBox 8" id="8"/>
          <p:cNvSpPr txBox="true"/>
          <p:nvPr/>
        </p:nvSpPr>
        <p:spPr>
          <a:xfrm rot="0">
            <a:off x="1028700" y="9210675"/>
            <a:ext cx="13059668" cy="410933"/>
          </a:xfrm>
          <a:prstGeom prst="rect">
            <a:avLst/>
          </a:prstGeom>
        </p:spPr>
        <p:txBody>
          <a:bodyPr anchor="t" rtlCol="false" tIns="0" lIns="0" bIns="0" rIns="0">
            <a:spAutoFit/>
          </a:bodyPr>
          <a:lstStyle/>
          <a:p>
            <a:pPr>
              <a:lnSpc>
                <a:spcPts val="3359"/>
              </a:lnSpc>
            </a:pPr>
            <a:r>
              <a:rPr lang="en-US" sz="2399" spc="143">
                <a:solidFill>
                  <a:srgbClr val="FFFFFF"/>
                </a:solidFill>
                <a:latin typeface="Cormorant Garamond Bold"/>
              </a:rPr>
              <a:t>Perancangan Sistem Digital - BP08</a:t>
            </a:r>
          </a:p>
        </p:txBody>
      </p:sp>
      <p:sp>
        <p:nvSpPr>
          <p:cNvPr name="TextBox 9" id="9"/>
          <p:cNvSpPr txBox="true"/>
          <p:nvPr/>
        </p:nvSpPr>
        <p:spPr>
          <a:xfrm rot="0">
            <a:off x="9416327" y="3226339"/>
            <a:ext cx="5367938" cy="4182745"/>
          </a:xfrm>
          <a:prstGeom prst="rect">
            <a:avLst/>
          </a:prstGeom>
        </p:spPr>
        <p:txBody>
          <a:bodyPr anchor="t" rtlCol="false" tIns="0" lIns="0" bIns="0" rIns="0">
            <a:spAutoFit/>
          </a:bodyPr>
          <a:lstStyle/>
          <a:p>
            <a:pPr algn="just">
              <a:lnSpc>
                <a:spcPts val="3079"/>
              </a:lnSpc>
            </a:pPr>
            <a:r>
              <a:rPr lang="en-US" sz="2199">
                <a:solidFill>
                  <a:srgbClr val="17161C"/>
                </a:solidFill>
                <a:latin typeface="Glacial Indifference"/>
              </a:rPr>
              <a:t>Proses ini dipicu pada rising edge sinyal CLK. Proses ini melakukan penskalaan warna pada komponen merah dari piksel gambar. Komponen merah dikalikan dengan faktor bobot dan kemudian dibagi 255 untuk menormalkannya ke kisaran 0 hingga 1. Nilai skala merah yang dihasilkan disimpan dalam sinyal r_weighted. Komponen hijau dan biru juga diskalakan menggunakan faktor bobot yang berbeda dan masing-masing disimpan dalam sinyal g_weighted dan b_weighted.</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059818" y="1301368"/>
            <a:ext cx="12929011" cy="1826559"/>
          </a:xfrm>
          <a:prstGeom prst="rect">
            <a:avLst/>
          </a:prstGeom>
        </p:spPr>
        <p:txBody>
          <a:bodyPr anchor="t" rtlCol="false" tIns="0" lIns="0" bIns="0" rIns="0">
            <a:spAutoFit/>
          </a:bodyPr>
          <a:lstStyle/>
          <a:p>
            <a:pPr>
              <a:lnSpc>
                <a:spcPts val="14400"/>
              </a:lnSpc>
            </a:pPr>
            <a:r>
              <a:rPr lang="en-US" sz="12000" spc="120">
                <a:solidFill>
                  <a:srgbClr val="111B1E"/>
                </a:solidFill>
                <a:latin typeface="Assistant Bold"/>
              </a:rPr>
              <a:t>Testing</a:t>
            </a:r>
          </a:p>
        </p:txBody>
      </p:sp>
      <p:sp>
        <p:nvSpPr>
          <p:cNvPr name="AutoShape 3" id="3"/>
          <p:cNvSpPr/>
          <p:nvPr/>
        </p:nvSpPr>
        <p:spPr>
          <a:xfrm rot="0">
            <a:off x="16849410" y="-420088"/>
            <a:ext cx="25347" cy="11612150"/>
          </a:xfrm>
          <a:prstGeom prst="rect">
            <a:avLst/>
          </a:prstGeom>
          <a:solidFill>
            <a:srgbClr val="111B1E">
              <a:alpha val="29804"/>
            </a:srgbClr>
          </a:solidFill>
        </p:spPr>
      </p:sp>
      <p:sp>
        <p:nvSpPr>
          <p:cNvPr name="AutoShape 4" id="4"/>
          <p:cNvSpPr/>
          <p:nvPr/>
        </p:nvSpPr>
        <p:spPr>
          <a:xfrm rot="0">
            <a:off x="1350332" y="-420088"/>
            <a:ext cx="9525" cy="11612150"/>
          </a:xfrm>
          <a:prstGeom prst="rect">
            <a:avLst/>
          </a:prstGeom>
          <a:solidFill>
            <a:srgbClr val="111B1E">
              <a:alpha val="29804"/>
            </a:srgbClr>
          </a:solidFill>
        </p:spPr>
      </p:sp>
      <p:sp>
        <p:nvSpPr>
          <p:cNvPr name="AutoShape 5" id="5"/>
          <p:cNvSpPr/>
          <p:nvPr/>
        </p:nvSpPr>
        <p:spPr>
          <a:xfrm rot="0">
            <a:off x="-1850402" y="8519712"/>
            <a:ext cx="20536909" cy="2301420"/>
          </a:xfrm>
          <a:prstGeom prst="rect">
            <a:avLst/>
          </a:prstGeom>
          <a:solidFill>
            <a:srgbClr val="111B1E"/>
          </a:solidFill>
        </p:spPr>
      </p:sp>
      <p:sp>
        <p:nvSpPr>
          <p:cNvPr name="TextBox 6" id="6"/>
          <p:cNvSpPr txBox="true"/>
          <p:nvPr/>
        </p:nvSpPr>
        <p:spPr>
          <a:xfrm rot="0">
            <a:off x="1028700" y="9210675"/>
            <a:ext cx="13059668" cy="410933"/>
          </a:xfrm>
          <a:prstGeom prst="rect">
            <a:avLst/>
          </a:prstGeom>
        </p:spPr>
        <p:txBody>
          <a:bodyPr anchor="t" rtlCol="false" tIns="0" lIns="0" bIns="0" rIns="0">
            <a:spAutoFit/>
          </a:bodyPr>
          <a:lstStyle/>
          <a:p>
            <a:pPr>
              <a:lnSpc>
                <a:spcPts val="3359"/>
              </a:lnSpc>
            </a:pPr>
            <a:r>
              <a:rPr lang="en-US" sz="2399" spc="143">
                <a:solidFill>
                  <a:srgbClr val="FFFFFF"/>
                </a:solidFill>
                <a:latin typeface="Cormorant Garamond Bold"/>
              </a:rPr>
              <a:t>Perancangan Sistem Digital - BP08</a:t>
            </a:r>
          </a:p>
        </p:txBody>
      </p:sp>
      <p:sp>
        <p:nvSpPr>
          <p:cNvPr name="AutoShape 7" id="7"/>
          <p:cNvSpPr/>
          <p:nvPr/>
        </p:nvSpPr>
        <p:spPr>
          <a:xfrm rot="0">
            <a:off x="0" y="0"/>
            <a:ext cx="419100" cy="419100"/>
          </a:xfrm>
          <a:prstGeom prst="rect">
            <a:avLst/>
          </a:prstGeom>
          <a:solidFill>
            <a:srgbClr val="111B1E"/>
          </a:solidFill>
        </p:spPr>
      </p:sp>
      <p:sp>
        <p:nvSpPr>
          <p:cNvPr name="TextBox 8" id="8"/>
          <p:cNvSpPr txBox="true"/>
          <p:nvPr/>
        </p:nvSpPr>
        <p:spPr>
          <a:xfrm rot="0">
            <a:off x="2059818" y="3080302"/>
            <a:ext cx="8224067" cy="4563745"/>
          </a:xfrm>
          <a:prstGeom prst="rect">
            <a:avLst/>
          </a:prstGeom>
        </p:spPr>
        <p:txBody>
          <a:bodyPr anchor="t" rtlCol="false" tIns="0" lIns="0" bIns="0" rIns="0">
            <a:spAutoFit/>
          </a:bodyPr>
          <a:lstStyle/>
          <a:p>
            <a:pPr algn="just">
              <a:lnSpc>
                <a:spcPts val="3079"/>
              </a:lnSpc>
            </a:pPr>
            <a:r>
              <a:rPr lang="en-US" sz="2199">
                <a:solidFill>
                  <a:srgbClr val="17161C"/>
                </a:solidFill>
                <a:latin typeface="Glacial Indifference"/>
              </a:rPr>
              <a:t> </a:t>
            </a:r>
          </a:p>
          <a:p>
            <a:pPr algn="just">
              <a:lnSpc>
                <a:spcPts val="3079"/>
              </a:lnSpc>
            </a:pPr>
            <a:r>
              <a:rPr lang="en-US" sz="2199">
                <a:solidFill>
                  <a:srgbClr val="17161C"/>
                </a:solidFill>
                <a:latin typeface="Glacial Indifference"/>
              </a:rPr>
              <a:t> Kelompok BP-08 melakukan empat jenis pengujian, masing-masing terfokus pada skala pengolahan gambar yang berbeda. Pengujian grayscale dirancang untuk memastikan bahwa konversi ke skala abu-abu dilakukan dengan akurat. Sementara pengujian red scale, green scale, dan blue scale masing-masing bertujuan memverifikasi keberhasilan transformasi warna merah, hijau, dan biru pada setiap piksel gambar. Dengan demikian, hasil pengujian ini diharapkan dapat memberikan gambaran yang menyeluruh tentang keandalan dan kualitas implementasi fungsi pengolahan gambar pada tingkat piksel.</a:t>
            </a:r>
          </a:p>
          <a:p>
            <a:pPr algn="just">
              <a:lnSpc>
                <a:spcPts val="3079"/>
              </a:lnSpc>
            </a:pP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59857" y="3557187"/>
            <a:ext cx="12929011" cy="1826559"/>
          </a:xfrm>
          <a:prstGeom prst="rect">
            <a:avLst/>
          </a:prstGeom>
        </p:spPr>
        <p:txBody>
          <a:bodyPr anchor="t" rtlCol="false" tIns="0" lIns="0" bIns="0" rIns="0">
            <a:spAutoFit/>
          </a:bodyPr>
          <a:lstStyle/>
          <a:p>
            <a:pPr>
              <a:lnSpc>
                <a:spcPts val="14400"/>
              </a:lnSpc>
            </a:pPr>
            <a:r>
              <a:rPr lang="en-US" sz="12000" spc="120">
                <a:solidFill>
                  <a:srgbClr val="111B1E"/>
                </a:solidFill>
                <a:latin typeface="Assistant Bold"/>
              </a:rPr>
              <a:t>Result</a:t>
            </a:r>
          </a:p>
        </p:txBody>
      </p:sp>
      <p:sp>
        <p:nvSpPr>
          <p:cNvPr name="AutoShape 3" id="3"/>
          <p:cNvSpPr/>
          <p:nvPr/>
        </p:nvSpPr>
        <p:spPr>
          <a:xfrm rot="0">
            <a:off x="16849410" y="-420088"/>
            <a:ext cx="25347" cy="11612150"/>
          </a:xfrm>
          <a:prstGeom prst="rect">
            <a:avLst/>
          </a:prstGeom>
          <a:solidFill>
            <a:srgbClr val="111B1E">
              <a:alpha val="29804"/>
            </a:srgbClr>
          </a:solidFill>
        </p:spPr>
      </p:sp>
      <p:sp>
        <p:nvSpPr>
          <p:cNvPr name="AutoShape 4" id="4"/>
          <p:cNvSpPr/>
          <p:nvPr/>
        </p:nvSpPr>
        <p:spPr>
          <a:xfrm rot="0">
            <a:off x="1350332" y="-420088"/>
            <a:ext cx="9525" cy="11612150"/>
          </a:xfrm>
          <a:prstGeom prst="rect">
            <a:avLst/>
          </a:prstGeom>
          <a:solidFill>
            <a:srgbClr val="111B1E">
              <a:alpha val="29804"/>
            </a:srgbClr>
          </a:solidFill>
        </p:spPr>
      </p:sp>
      <p:sp>
        <p:nvSpPr>
          <p:cNvPr name="AutoShape 5" id="5"/>
          <p:cNvSpPr/>
          <p:nvPr/>
        </p:nvSpPr>
        <p:spPr>
          <a:xfrm rot="0">
            <a:off x="-1850402" y="8519712"/>
            <a:ext cx="20536909" cy="2301420"/>
          </a:xfrm>
          <a:prstGeom prst="rect">
            <a:avLst/>
          </a:prstGeom>
          <a:solidFill>
            <a:srgbClr val="111B1E"/>
          </a:solidFill>
        </p:spPr>
      </p:sp>
      <p:sp>
        <p:nvSpPr>
          <p:cNvPr name="TextBox 6" id="6"/>
          <p:cNvSpPr txBox="true"/>
          <p:nvPr/>
        </p:nvSpPr>
        <p:spPr>
          <a:xfrm rot="0">
            <a:off x="1028700" y="9210675"/>
            <a:ext cx="13059668" cy="410933"/>
          </a:xfrm>
          <a:prstGeom prst="rect">
            <a:avLst/>
          </a:prstGeom>
        </p:spPr>
        <p:txBody>
          <a:bodyPr anchor="t" rtlCol="false" tIns="0" lIns="0" bIns="0" rIns="0">
            <a:spAutoFit/>
          </a:bodyPr>
          <a:lstStyle/>
          <a:p>
            <a:pPr>
              <a:lnSpc>
                <a:spcPts val="3359"/>
              </a:lnSpc>
            </a:pPr>
            <a:r>
              <a:rPr lang="en-US" sz="2399" spc="143">
                <a:solidFill>
                  <a:srgbClr val="FFFFFF"/>
                </a:solidFill>
                <a:latin typeface="Cormorant Garamond Bold"/>
              </a:rPr>
              <a:t>Perancangan Sistem Digital - BP08</a:t>
            </a:r>
          </a:p>
        </p:txBody>
      </p:sp>
      <p:sp>
        <p:nvSpPr>
          <p:cNvPr name="AutoShape 7" id="7"/>
          <p:cNvSpPr/>
          <p:nvPr/>
        </p:nvSpPr>
        <p:spPr>
          <a:xfrm rot="0">
            <a:off x="0" y="0"/>
            <a:ext cx="419100" cy="419100"/>
          </a:xfrm>
          <a:prstGeom prst="rect">
            <a:avLst/>
          </a:prstGeom>
          <a:solidFill>
            <a:srgbClr val="111B1E"/>
          </a:solid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849410" y="-420088"/>
            <a:ext cx="25347" cy="11612150"/>
          </a:xfrm>
          <a:prstGeom prst="rect">
            <a:avLst/>
          </a:prstGeom>
          <a:solidFill>
            <a:srgbClr val="111B1E">
              <a:alpha val="29804"/>
            </a:srgbClr>
          </a:solidFill>
        </p:spPr>
      </p:sp>
      <p:sp>
        <p:nvSpPr>
          <p:cNvPr name="AutoShape 3" id="3"/>
          <p:cNvSpPr/>
          <p:nvPr/>
        </p:nvSpPr>
        <p:spPr>
          <a:xfrm rot="0">
            <a:off x="-1850402" y="8519712"/>
            <a:ext cx="20536909" cy="2301420"/>
          </a:xfrm>
          <a:prstGeom prst="rect">
            <a:avLst/>
          </a:prstGeom>
          <a:solidFill>
            <a:srgbClr val="111B1E"/>
          </a:solidFill>
        </p:spPr>
      </p:sp>
      <p:sp>
        <p:nvSpPr>
          <p:cNvPr name="AutoShape 4" id="4"/>
          <p:cNvSpPr/>
          <p:nvPr/>
        </p:nvSpPr>
        <p:spPr>
          <a:xfrm rot="0">
            <a:off x="0" y="0"/>
            <a:ext cx="419100" cy="419100"/>
          </a:xfrm>
          <a:prstGeom prst="rect">
            <a:avLst/>
          </a:prstGeom>
          <a:solidFill>
            <a:srgbClr val="111B1E"/>
          </a:solidFill>
        </p:spPr>
      </p:sp>
      <p:sp>
        <p:nvSpPr>
          <p:cNvPr name="Freeform 5" id="5"/>
          <p:cNvSpPr/>
          <p:nvPr/>
        </p:nvSpPr>
        <p:spPr>
          <a:xfrm flipH="false" flipV="false" rot="0">
            <a:off x="4138715" y="3562494"/>
            <a:ext cx="4566640" cy="3208689"/>
          </a:xfrm>
          <a:custGeom>
            <a:avLst/>
            <a:gdLst/>
            <a:ahLst/>
            <a:cxnLst/>
            <a:rect r="r" b="b" t="t" l="l"/>
            <a:pathLst>
              <a:path h="3208689" w="4566640">
                <a:moveTo>
                  <a:pt x="0" y="0"/>
                </a:moveTo>
                <a:lnTo>
                  <a:pt x="4566640" y="0"/>
                </a:lnTo>
                <a:lnTo>
                  <a:pt x="4566640" y="3208689"/>
                </a:lnTo>
                <a:lnTo>
                  <a:pt x="0" y="3208689"/>
                </a:lnTo>
                <a:lnTo>
                  <a:pt x="0" y="0"/>
                </a:lnTo>
                <a:close/>
              </a:path>
            </a:pathLst>
          </a:custGeom>
          <a:blipFill>
            <a:blip r:embed="rId2"/>
            <a:stretch>
              <a:fillRect l="0" t="0" r="0" b="0"/>
            </a:stretch>
          </a:blipFill>
        </p:spPr>
      </p:sp>
      <p:sp>
        <p:nvSpPr>
          <p:cNvPr name="Freeform 6" id="6"/>
          <p:cNvSpPr/>
          <p:nvPr/>
        </p:nvSpPr>
        <p:spPr>
          <a:xfrm flipH="false" flipV="false" rot="0">
            <a:off x="9582645" y="3562494"/>
            <a:ext cx="4566640" cy="3208689"/>
          </a:xfrm>
          <a:custGeom>
            <a:avLst/>
            <a:gdLst/>
            <a:ahLst/>
            <a:cxnLst/>
            <a:rect r="r" b="b" t="t" l="l"/>
            <a:pathLst>
              <a:path h="3208689" w="4566640">
                <a:moveTo>
                  <a:pt x="0" y="0"/>
                </a:moveTo>
                <a:lnTo>
                  <a:pt x="4566640" y="0"/>
                </a:lnTo>
                <a:lnTo>
                  <a:pt x="4566640" y="3208689"/>
                </a:lnTo>
                <a:lnTo>
                  <a:pt x="0" y="3208689"/>
                </a:lnTo>
                <a:lnTo>
                  <a:pt x="0" y="0"/>
                </a:lnTo>
                <a:close/>
              </a:path>
            </a:pathLst>
          </a:custGeom>
          <a:blipFill>
            <a:blip r:embed="rId3"/>
            <a:stretch>
              <a:fillRect l="0" t="0" r="0" b="0"/>
            </a:stretch>
          </a:blipFill>
        </p:spPr>
      </p:sp>
      <p:sp>
        <p:nvSpPr>
          <p:cNvPr name="TextBox 7" id="7"/>
          <p:cNvSpPr txBox="true"/>
          <p:nvPr/>
        </p:nvSpPr>
        <p:spPr>
          <a:xfrm rot="0">
            <a:off x="4373988" y="2030300"/>
            <a:ext cx="9540024" cy="951889"/>
          </a:xfrm>
          <a:prstGeom prst="rect">
            <a:avLst/>
          </a:prstGeom>
        </p:spPr>
        <p:txBody>
          <a:bodyPr anchor="t" rtlCol="false" tIns="0" lIns="0" bIns="0" rIns="0">
            <a:spAutoFit/>
          </a:bodyPr>
          <a:lstStyle/>
          <a:p>
            <a:pPr>
              <a:lnSpc>
                <a:spcPts val="7570"/>
              </a:lnSpc>
            </a:pPr>
            <a:r>
              <a:rPr lang="en-US" sz="6308" spc="63">
                <a:solidFill>
                  <a:srgbClr val="111B1E"/>
                </a:solidFill>
                <a:latin typeface="Assistant Bold"/>
              </a:rPr>
              <a:t>Default Color to Grayscale</a:t>
            </a:r>
          </a:p>
        </p:txBody>
      </p:sp>
      <p:sp>
        <p:nvSpPr>
          <p:cNvPr name="TextBox 8" id="8"/>
          <p:cNvSpPr txBox="true"/>
          <p:nvPr/>
        </p:nvSpPr>
        <p:spPr>
          <a:xfrm rot="0">
            <a:off x="1028700" y="9210675"/>
            <a:ext cx="13059668" cy="410933"/>
          </a:xfrm>
          <a:prstGeom prst="rect">
            <a:avLst/>
          </a:prstGeom>
        </p:spPr>
        <p:txBody>
          <a:bodyPr anchor="t" rtlCol="false" tIns="0" lIns="0" bIns="0" rIns="0">
            <a:spAutoFit/>
          </a:bodyPr>
          <a:lstStyle/>
          <a:p>
            <a:pPr>
              <a:lnSpc>
                <a:spcPts val="3359"/>
              </a:lnSpc>
            </a:pPr>
            <a:r>
              <a:rPr lang="en-US" sz="2399" spc="143">
                <a:solidFill>
                  <a:srgbClr val="FFFFFF"/>
                </a:solidFill>
                <a:latin typeface="Cormorant Garamond Bold"/>
              </a:rPr>
              <a:t>Perancangan Sistem Digital - BP08</a:t>
            </a:r>
          </a:p>
        </p:txBody>
      </p:sp>
      <p:sp>
        <p:nvSpPr>
          <p:cNvPr name="TextBox 9" id="9"/>
          <p:cNvSpPr txBox="true"/>
          <p:nvPr/>
        </p:nvSpPr>
        <p:spPr>
          <a:xfrm rot="0">
            <a:off x="4533577" y="7034467"/>
            <a:ext cx="3932359" cy="467353"/>
          </a:xfrm>
          <a:prstGeom prst="rect">
            <a:avLst/>
          </a:prstGeom>
        </p:spPr>
        <p:txBody>
          <a:bodyPr anchor="t" rtlCol="false" tIns="0" lIns="0" bIns="0" rIns="0">
            <a:spAutoFit/>
          </a:bodyPr>
          <a:lstStyle/>
          <a:p>
            <a:pPr algn="just">
              <a:lnSpc>
                <a:spcPts val="3886"/>
              </a:lnSpc>
            </a:pPr>
            <a:r>
              <a:rPr lang="en-US" sz="2775">
                <a:solidFill>
                  <a:srgbClr val="17161C"/>
                </a:solidFill>
                <a:latin typeface="Glacial Indifference"/>
              </a:rPr>
              <a:t>Image before processing</a:t>
            </a:r>
          </a:p>
        </p:txBody>
      </p:sp>
      <p:sp>
        <p:nvSpPr>
          <p:cNvPr name="TextBox 10" id="10"/>
          <p:cNvSpPr txBox="true"/>
          <p:nvPr/>
        </p:nvSpPr>
        <p:spPr>
          <a:xfrm rot="0">
            <a:off x="10201422" y="7019698"/>
            <a:ext cx="3932359" cy="467353"/>
          </a:xfrm>
          <a:prstGeom prst="rect">
            <a:avLst/>
          </a:prstGeom>
        </p:spPr>
        <p:txBody>
          <a:bodyPr anchor="t" rtlCol="false" tIns="0" lIns="0" bIns="0" rIns="0">
            <a:spAutoFit/>
          </a:bodyPr>
          <a:lstStyle/>
          <a:p>
            <a:pPr algn="just">
              <a:lnSpc>
                <a:spcPts val="3886"/>
              </a:lnSpc>
            </a:pPr>
            <a:r>
              <a:rPr lang="en-US" sz="2775">
                <a:solidFill>
                  <a:srgbClr val="17161C"/>
                </a:solidFill>
                <a:latin typeface="Glacial Indifference"/>
              </a:rPr>
              <a:t>Image after processing</a:t>
            </a:r>
          </a:p>
        </p:txBody>
      </p:sp>
      <p:sp>
        <p:nvSpPr>
          <p:cNvPr name="AutoShape 11" id="11"/>
          <p:cNvSpPr/>
          <p:nvPr/>
        </p:nvSpPr>
        <p:spPr>
          <a:xfrm rot="0">
            <a:off x="1398743" y="-304431"/>
            <a:ext cx="25347" cy="11612150"/>
          </a:xfrm>
          <a:prstGeom prst="rect">
            <a:avLst/>
          </a:prstGeom>
          <a:solidFill>
            <a:srgbClr val="111B1E">
              <a:alpha val="29804"/>
            </a:srgbClr>
          </a:solid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849410" y="-420088"/>
            <a:ext cx="25347" cy="11612150"/>
          </a:xfrm>
          <a:prstGeom prst="rect">
            <a:avLst/>
          </a:prstGeom>
          <a:solidFill>
            <a:srgbClr val="111B1E">
              <a:alpha val="29804"/>
            </a:srgbClr>
          </a:solidFill>
        </p:spPr>
      </p:sp>
      <p:sp>
        <p:nvSpPr>
          <p:cNvPr name="AutoShape 3" id="3"/>
          <p:cNvSpPr/>
          <p:nvPr/>
        </p:nvSpPr>
        <p:spPr>
          <a:xfrm rot="0">
            <a:off x="-1850402" y="8519712"/>
            <a:ext cx="20536909" cy="2301420"/>
          </a:xfrm>
          <a:prstGeom prst="rect">
            <a:avLst/>
          </a:prstGeom>
          <a:solidFill>
            <a:srgbClr val="111B1E"/>
          </a:solidFill>
        </p:spPr>
      </p:sp>
      <p:sp>
        <p:nvSpPr>
          <p:cNvPr name="AutoShape 4" id="4"/>
          <p:cNvSpPr/>
          <p:nvPr/>
        </p:nvSpPr>
        <p:spPr>
          <a:xfrm rot="0">
            <a:off x="0" y="0"/>
            <a:ext cx="419100" cy="419100"/>
          </a:xfrm>
          <a:prstGeom prst="rect">
            <a:avLst/>
          </a:prstGeom>
          <a:solidFill>
            <a:srgbClr val="111B1E"/>
          </a:solidFill>
        </p:spPr>
      </p:sp>
      <p:sp>
        <p:nvSpPr>
          <p:cNvPr name="TextBox 5" id="5"/>
          <p:cNvSpPr txBox="true"/>
          <p:nvPr/>
        </p:nvSpPr>
        <p:spPr>
          <a:xfrm rot="0">
            <a:off x="1028700" y="9210675"/>
            <a:ext cx="13059668" cy="410933"/>
          </a:xfrm>
          <a:prstGeom prst="rect">
            <a:avLst/>
          </a:prstGeom>
        </p:spPr>
        <p:txBody>
          <a:bodyPr anchor="t" rtlCol="false" tIns="0" lIns="0" bIns="0" rIns="0">
            <a:spAutoFit/>
          </a:bodyPr>
          <a:lstStyle/>
          <a:p>
            <a:pPr>
              <a:lnSpc>
                <a:spcPts val="3359"/>
              </a:lnSpc>
            </a:pPr>
            <a:r>
              <a:rPr lang="en-US" sz="2399" spc="143">
                <a:solidFill>
                  <a:srgbClr val="FFFFFF"/>
                </a:solidFill>
                <a:latin typeface="Cormorant Garamond Bold"/>
              </a:rPr>
              <a:t>Perancangan Sistem Digital - BP08</a:t>
            </a:r>
          </a:p>
        </p:txBody>
      </p:sp>
      <p:sp>
        <p:nvSpPr>
          <p:cNvPr name="AutoShape 6" id="6"/>
          <p:cNvSpPr/>
          <p:nvPr/>
        </p:nvSpPr>
        <p:spPr>
          <a:xfrm rot="0">
            <a:off x="1398743" y="-304431"/>
            <a:ext cx="25347" cy="11612150"/>
          </a:xfrm>
          <a:prstGeom prst="rect">
            <a:avLst/>
          </a:prstGeom>
          <a:solidFill>
            <a:srgbClr val="111B1E">
              <a:alpha val="29804"/>
            </a:srgbClr>
          </a:solidFill>
        </p:spPr>
      </p:sp>
      <p:sp>
        <p:nvSpPr>
          <p:cNvPr name="Freeform 7" id="7"/>
          <p:cNvSpPr/>
          <p:nvPr/>
        </p:nvSpPr>
        <p:spPr>
          <a:xfrm flipH="false" flipV="false" rot="0">
            <a:off x="2707347" y="1286633"/>
            <a:ext cx="12858807" cy="7233079"/>
          </a:xfrm>
          <a:custGeom>
            <a:avLst/>
            <a:gdLst/>
            <a:ahLst/>
            <a:cxnLst/>
            <a:rect r="r" b="b" t="t" l="l"/>
            <a:pathLst>
              <a:path h="7233079" w="12858807">
                <a:moveTo>
                  <a:pt x="0" y="0"/>
                </a:moveTo>
                <a:lnTo>
                  <a:pt x="12858806" y="0"/>
                </a:lnTo>
                <a:lnTo>
                  <a:pt x="12858806" y="7233079"/>
                </a:lnTo>
                <a:lnTo>
                  <a:pt x="0" y="7233079"/>
                </a:lnTo>
                <a:lnTo>
                  <a:pt x="0" y="0"/>
                </a:lnTo>
                <a:close/>
              </a:path>
            </a:pathLst>
          </a:custGeom>
          <a:blipFill>
            <a:blip r:embed="rId2"/>
            <a:stretch>
              <a:fillRect l="0" t="0" r="0" b="0"/>
            </a:stretch>
          </a:blipFill>
        </p:spPr>
      </p:sp>
      <p:sp>
        <p:nvSpPr>
          <p:cNvPr name="TextBox 8" id="8"/>
          <p:cNvSpPr txBox="true"/>
          <p:nvPr/>
        </p:nvSpPr>
        <p:spPr>
          <a:xfrm rot="0">
            <a:off x="5953959" y="419100"/>
            <a:ext cx="6380082" cy="627529"/>
          </a:xfrm>
          <a:prstGeom prst="rect">
            <a:avLst/>
          </a:prstGeom>
        </p:spPr>
        <p:txBody>
          <a:bodyPr anchor="t" rtlCol="false" tIns="0" lIns="0" bIns="0" rIns="0">
            <a:spAutoFit/>
          </a:bodyPr>
          <a:lstStyle/>
          <a:p>
            <a:pPr>
              <a:lnSpc>
                <a:spcPts val="5040"/>
              </a:lnSpc>
            </a:pPr>
            <a:r>
              <a:rPr lang="en-US" sz="4200" spc="42">
                <a:solidFill>
                  <a:srgbClr val="111B1E"/>
                </a:solidFill>
                <a:latin typeface="Assistant Bold"/>
              </a:rPr>
              <a:t>Default Color to Grayscale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849410" y="-420088"/>
            <a:ext cx="25347" cy="11612150"/>
          </a:xfrm>
          <a:prstGeom prst="rect">
            <a:avLst/>
          </a:prstGeom>
          <a:solidFill>
            <a:srgbClr val="111B1E">
              <a:alpha val="29804"/>
            </a:srgbClr>
          </a:solidFill>
        </p:spPr>
      </p:sp>
      <p:sp>
        <p:nvSpPr>
          <p:cNvPr name="AutoShape 3" id="3"/>
          <p:cNvSpPr/>
          <p:nvPr/>
        </p:nvSpPr>
        <p:spPr>
          <a:xfrm rot="0">
            <a:off x="-1850402" y="8519712"/>
            <a:ext cx="20536909" cy="2301420"/>
          </a:xfrm>
          <a:prstGeom prst="rect">
            <a:avLst/>
          </a:prstGeom>
          <a:solidFill>
            <a:srgbClr val="111B1E"/>
          </a:solidFill>
        </p:spPr>
      </p:sp>
      <p:sp>
        <p:nvSpPr>
          <p:cNvPr name="AutoShape 4" id="4"/>
          <p:cNvSpPr/>
          <p:nvPr/>
        </p:nvSpPr>
        <p:spPr>
          <a:xfrm rot="0">
            <a:off x="0" y="0"/>
            <a:ext cx="419100" cy="419100"/>
          </a:xfrm>
          <a:prstGeom prst="rect">
            <a:avLst/>
          </a:prstGeom>
          <a:solidFill>
            <a:srgbClr val="111B1E"/>
          </a:solidFill>
        </p:spPr>
      </p:sp>
      <p:sp>
        <p:nvSpPr>
          <p:cNvPr name="Freeform 5" id="5"/>
          <p:cNvSpPr/>
          <p:nvPr/>
        </p:nvSpPr>
        <p:spPr>
          <a:xfrm flipH="false" flipV="false" rot="0">
            <a:off x="4185328" y="3355438"/>
            <a:ext cx="4566640" cy="3208689"/>
          </a:xfrm>
          <a:custGeom>
            <a:avLst/>
            <a:gdLst/>
            <a:ahLst/>
            <a:cxnLst/>
            <a:rect r="r" b="b" t="t" l="l"/>
            <a:pathLst>
              <a:path h="3208689" w="4566640">
                <a:moveTo>
                  <a:pt x="0" y="0"/>
                </a:moveTo>
                <a:lnTo>
                  <a:pt x="4566640" y="0"/>
                </a:lnTo>
                <a:lnTo>
                  <a:pt x="4566640" y="3208689"/>
                </a:lnTo>
                <a:lnTo>
                  <a:pt x="0" y="3208689"/>
                </a:lnTo>
                <a:lnTo>
                  <a:pt x="0" y="0"/>
                </a:lnTo>
                <a:close/>
              </a:path>
            </a:pathLst>
          </a:custGeom>
          <a:blipFill>
            <a:blip r:embed="rId2"/>
            <a:stretch>
              <a:fillRect l="0" t="0" r="0" b="0"/>
            </a:stretch>
          </a:blipFill>
        </p:spPr>
      </p:sp>
      <p:sp>
        <p:nvSpPr>
          <p:cNvPr name="TextBox 6" id="6"/>
          <p:cNvSpPr txBox="true"/>
          <p:nvPr/>
        </p:nvSpPr>
        <p:spPr>
          <a:xfrm rot="0">
            <a:off x="1028700" y="9210675"/>
            <a:ext cx="13059668" cy="410933"/>
          </a:xfrm>
          <a:prstGeom prst="rect">
            <a:avLst/>
          </a:prstGeom>
        </p:spPr>
        <p:txBody>
          <a:bodyPr anchor="t" rtlCol="false" tIns="0" lIns="0" bIns="0" rIns="0">
            <a:spAutoFit/>
          </a:bodyPr>
          <a:lstStyle/>
          <a:p>
            <a:pPr>
              <a:lnSpc>
                <a:spcPts val="3359"/>
              </a:lnSpc>
            </a:pPr>
            <a:r>
              <a:rPr lang="en-US" sz="2399" spc="143">
                <a:solidFill>
                  <a:srgbClr val="FFFFFF"/>
                </a:solidFill>
                <a:latin typeface="Cormorant Garamond Bold"/>
              </a:rPr>
              <a:t>Perancangan Sistem Digital - BP08</a:t>
            </a:r>
          </a:p>
        </p:txBody>
      </p:sp>
      <p:sp>
        <p:nvSpPr>
          <p:cNvPr name="AutoShape 7" id="7"/>
          <p:cNvSpPr/>
          <p:nvPr/>
        </p:nvSpPr>
        <p:spPr>
          <a:xfrm rot="0">
            <a:off x="1398743" y="-304431"/>
            <a:ext cx="25347" cy="11612150"/>
          </a:xfrm>
          <a:prstGeom prst="rect">
            <a:avLst/>
          </a:prstGeom>
          <a:solidFill>
            <a:srgbClr val="111B1E">
              <a:alpha val="29804"/>
            </a:srgbClr>
          </a:solidFill>
        </p:spPr>
      </p:sp>
      <p:sp>
        <p:nvSpPr>
          <p:cNvPr name="Freeform 8" id="8"/>
          <p:cNvSpPr/>
          <p:nvPr/>
        </p:nvSpPr>
        <p:spPr>
          <a:xfrm flipH="false" flipV="false" rot="0">
            <a:off x="9523408" y="3346568"/>
            <a:ext cx="4579264" cy="3217559"/>
          </a:xfrm>
          <a:custGeom>
            <a:avLst/>
            <a:gdLst/>
            <a:ahLst/>
            <a:cxnLst/>
            <a:rect r="r" b="b" t="t" l="l"/>
            <a:pathLst>
              <a:path h="3217559" w="4579264">
                <a:moveTo>
                  <a:pt x="0" y="0"/>
                </a:moveTo>
                <a:lnTo>
                  <a:pt x="4579264" y="0"/>
                </a:lnTo>
                <a:lnTo>
                  <a:pt x="4579264" y="3217559"/>
                </a:lnTo>
                <a:lnTo>
                  <a:pt x="0" y="3217559"/>
                </a:lnTo>
                <a:lnTo>
                  <a:pt x="0" y="0"/>
                </a:lnTo>
                <a:close/>
              </a:path>
            </a:pathLst>
          </a:custGeom>
          <a:blipFill>
            <a:blip r:embed="rId3"/>
            <a:stretch>
              <a:fillRect l="0" t="0" r="0" b="0"/>
            </a:stretch>
          </a:blipFill>
        </p:spPr>
      </p:sp>
      <p:sp>
        <p:nvSpPr>
          <p:cNvPr name="TextBox 9" id="9"/>
          <p:cNvSpPr txBox="true"/>
          <p:nvPr/>
        </p:nvSpPr>
        <p:spPr>
          <a:xfrm rot="0">
            <a:off x="4502468" y="6850750"/>
            <a:ext cx="3932359" cy="467353"/>
          </a:xfrm>
          <a:prstGeom prst="rect">
            <a:avLst/>
          </a:prstGeom>
        </p:spPr>
        <p:txBody>
          <a:bodyPr anchor="t" rtlCol="false" tIns="0" lIns="0" bIns="0" rIns="0">
            <a:spAutoFit/>
          </a:bodyPr>
          <a:lstStyle/>
          <a:p>
            <a:pPr algn="just">
              <a:lnSpc>
                <a:spcPts val="3886"/>
              </a:lnSpc>
            </a:pPr>
            <a:r>
              <a:rPr lang="en-US" sz="2775">
                <a:solidFill>
                  <a:srgbClr val="17161C"/>
                </a:solidFill>
                <a:latin typeface="Glacial Indifference"/>
              </a:rPr>
              <a:t>Image before processing</a:t>
            </a:r>
          </a:p>
        </p:txBody>
      </p:sp>
      <p:sp>
        <p:nvSpPr>
          <p:cNvPr name="TextBox 10" id="10"/>
          <p:cNvSpPr txBox="true"/>
          <p:nvPr/>
        </p:nvSpPr>
        <p:spPr>
          <a:xfrm rot="0">
            <a:off x="10170313" y="6835980"/>
            <a:ext cx="3932359" cy="467353"/>
          </a:xfrm>
          <a:prstGeom prst="rect">
            <a:avLst/>
          </a:prstGeom>
        </p:spPr>
        <p:txBody>
          <a:bodyPr anchor="t" rtlCol="false" tIns="0" lIns="0" bIns="0" rIns="0">
            <a:spAutoFit/>
          </a:bodyPr>
          <a:lstStyle/>
          <a:p>
            <a:pPr algn="just">
              <a:lnSpc>
                <a:spcPts val="3886"/>
              </a:lnSpc>
            </a:pPr>
            <a:r>
              <a:rPr lang="en-US" sz="2775">
                <a:solidFill>
                  <a:srgbClr val="17161C"/>
                </a:solidFill>
                <a:latin typeface="Glacial Indifference"/>
              </a:rPr>
              <a:t>Image after processing</a:t>
            </a:r>
          </a:p>
        </p:txBody>
      </p:sp>
      <p:sp>
        <p:nvSpPr>
          <p:cNvPr name="TextBox 11" id="11"/>
          <p:cNvSpPr txBox="true"/>
          <p:nvPr/>
        </p:nvSpPr>
        <p:spPr>
          <a:xfrm rot="0">
            <a:off x="4790134" y="1920069"/>
            <a:ext cx="8645513" cy="942975"/>
          </a:xfrm>
          <a:prstGeom prst="rect">
            <a:avLst/>
          </a:prstGeom>
        </p:spPr>
        <p:txBody>
          <a:bodyPr anchor="t" rtlCol="false" tIns="0" lIns="0" bIns="0" rIns="0">
            <a:spAutoFit/>
          </a:bodyPr>
          <a:lstStyle/>
          <a:p>
            <a:pPr>
              <a:lnSpc>
                <a:spcPts val="7559"/>
              </a:lnSpc>
            </a:pPr>
            <a:r>
              <a:rPr lang="en-US" sz="6300" spc="63">
                <a:solidFill>
                  <a:srgbClr val="111B1E"/>
                </a:solidFill>
                <a:latin typeface="Assistant Bold"/>
              </a:rPr>
              <a:t>Grayscale to Greenscale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849410" y="-420088"/>
            <a:ext cx="25347" cy="11612150"/>
          </a:xfrm>
          <a:prstGeom prst="rect">
            <a:avLst/>
          </a:prstGeom>
          <a:solidFill>
            <a:srgbClr val="111B1E">
              <a:alpha val="29804"/>
            </a:srgbClr>
          </a:solidFill>
        </p:spPr>
      </p:sp>
      <p:sp>
        <p:nvSpPr>
          <p:cNvPr name="AutoShape 3" id="3"/>
          <p:cNvSpPr/>
          <p:nvPr/>
        </p:nvSpPr>
        <p:spPr>
          <a:xfrm rot="0">
            <a:off x="-1850402" y="8519712"/>
            <a:ext cx="20536909" cy="2301420"/>
          </a:xfrm>
          <a:prstGeom prst="rect">
            <a:avLst/>
          </a:prstGeom>
          <a:solidFill>
            <a:srgbClr val="111B1E"/>
          </a:solidFill>
        </p:spPr>
      </p:sp>
      <p:sp>
        <p:nvSpPr>
          <p:cNvPr name="AutoShape 4" id="4"/>
          <p:cNvSpPr/>
          <p:nvPr/>
        </p:nvSpPr>
        <p:spPr>
          <a:xfrm rot="0">
            <a:off x="0" y="0"/>
            <a:ext cx="419100" cy="419100"/>
          </a:xfrm>
          <a:prstGeom prst="rect">
            <a:avLst/>
          </a:prstGeom>
          <a:solidFill>
            <a:srgbClr val="111B1E"/>
          </a:solidFill>
        </p:spPr>
      </p:sp>
      <p:sp>
        <p:nvSpPr>
          <p:cNvPr name="TextBox 5" id="5"/>
          <p:cNvSpPr txBox="true"/>
          <p:nvPr/>
        </p:nvSpPr>
        <p:spPr>
          <a:xfrm rot="0">
            <a:off x="1028700" y="9210675"/>
            <a:ext cx="13059668" cy="410933"/>
          </a:xfrm>
          <a:prstGeom prst="rect">
            <a:avLst/>
          </a:prstGeom>
        </p:spPr>
        <p:txBody>
          <a:bodyPr anchor="t" rtlCol="false" tIns="0" lIns="0" bIns="0" rIns="0">
            <a:spAutoFit/>
          </a:bodyPr>
          <a:lstStyle/>
          <a:p>
            <a:pPr>
              <a:lnSpc>
                <a:spcPts val="3359"/>
              </a:lnSpc>
            </a:pPr>
            <a:r>
              <a:rPr lang="en-US" sz="2399" spc="143">
                <a:solidFill>
                  <a:srgbClr val="FFFFFF"/>
                </a:solidFill>
                <a:latin typeface="Cormorant Garamond Bold"/>
              </a:rPr>
              <a:t>Perancangan Sistem Digital - BP08</a:t>
            </a:r>
          </a:p>
        </p:txBody>
      </p:sp>
      <p:sp>
        <p:nvSpPr>
          <p:cNvPr name="AutoShape 6" id="6"/>
          <p:cNvSpPr/>
          <p:nvPr/>
        </p:nvSpPr>
        <p:spPr>
          <a:xfrm rot="0">
            <a:off x="1398743" y="-304431"/>
            <a:ext cx="25347" cy="11612150"/>
          </a:xfrm>
          <a:prstGeom prst="rect">
            <a:avLst/>
          </a:prstGeom>
          <a:solidFill>
            <a:srgbClr val="111B1E">
              <a:alpha val="29804"/>
            </a:srgbClr>
          </a:solidFill>
        </p:spPr>
      </p:sp>
      <p:sp>
        <p:nvSpPr>
          <p:cNvPr name="Freeform 7" id="7"/>
          <p:cNvSpPr/>
          <p:nvPr/>
        </p:nvSpPr>
        <p:spPr>
          <a:xfrm flipH="false" flipV="false" rot="0">
            <a:off x="2838892" y="1288019"/>
            <a:ext cx="12610216" cy="7093246"/>
          </a:xfrm>
          <a:custGeom>
            <a:avLst/>
            <a:gdLst/>
            <a:ahLst/>
            <a:cxnLst/>
            <a:rect r="r" b="b" t="t" l="l"/>
            <a:pathLst>
              <a:path h="7093246" w="12610216">
                <a:moveTo>
                  <a:pt x="0" y="0"/>
                </a:moveTo>
                <a:lnTo>
                  <a:pt x="12610216" y="0"/>
                </a:lnTo>
                <a:lnTo>
                  <a:pt x="12610216" y="7093246"/>
                </a:lnTo>
                <a:lnTo>
                  <a:pt x="0" y="7093246"/>
                </a:lnTo>
                <a:lnTo>
                  <a:pt x="0" y="0"/>
                </a:lnTo>
                <a:close/>
              </a:path>
            </a:pathLst>
          </a:custGeom>
          <a:blipFill>
            <a:blip r:embed="rId2"/>
            <a:stretch>
              <a:fillRect l="0" t="0" r="0" b="0"/>
            </a:stretch>
          </a:blipFill>
        </p:spPr>
      </p:sp>
      <p:sp>
        <p:nvSpPr>
          <p:cNvPr name="TextBox 8" id="8"/>
          <p:cNvSpPr txBox="true"/>
          <p:nvPr/>
        </p:nvSpPr>
        <p:spPr>
          <a:xfrm rot="0">
            <a:off x="5953959" y="419100"/>
            <a:ext cx="6380082" cy="1255059"/>
          </a:xfrm>
          <a:prstGeom prst="rect">
            <a:avLst/>
          </a:prstGeom>
        </p:spPr>
        <p:txBody>
          <a:bodyPr anchor="t" rtlCol="false" tIns="0" lIns="0" bIns="0" rIns="0">
            <a:spAutoFit/>
          </a:bodyPr>
          <a:lstStyle/>
          <a:p>
            <a:pPr>
              <a:lnSpc>
                <a:spcPts val="5040"/>
              </a:lnSpc>
            </a:pPr>
            <a:r>
              <a:rPr lang="en-US" sz="4200" spc="42">
                <a:solidFill>
                  <a:srgbClr val="111B1E"/>
                </a:solidFill>
                <a:latin typeface="Assistant Bold"/>
              </a:rPr>
              <a:t>Grayscale to Greenscale</a:t>
            </a:r>
          </a:p>
          <a:p>
            <a:pPr>
              <a:lnSpc>
                <a:spcPts val="504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849410" y="-420088"/>
            <a:ext cx="25347" cy="11612150"/>
          </a:xfrm>
          <a:prstGeom prst="rect">
            <a:avLst/>
          </a:prstGeom>
          <a:solidFill>
            <a:srgbClr val="111B1E">
              <a:alpha val="29804"/>
            </a:srgbClr>
          </a:solidFill>
        </p:spPr>
      </p:sp>
      <p:sp>
        <p:nvSpPr>
          <p:cNvPr name="AutoShape 3" id="3"/>
          <p:cNvSpPr/>
          <p:nvPr/>
        </p:nvSpPr>
        <p:spPr>
          <a:xfrm rot="0">
            <a:off x="-1850402" y="8519712"/>
            <a:ext cx="20536909" cy="2301420"/>
          </a:xfrm>
          <a:prstGeom prst="rect">
            <a:avLst/>
          </a:prstGeom>
          <a:solidFill>
            <a:srgbClr val="111B1E"/>
          </a:solidFill>
        </p:spPr>
      </p:sp>
      <p:sp>
        <p:nvSpPr>
          <p:cNvPr name="AutoShape 4" id="4"/>
          <p:cNvSpPr/>
          <p:nvPr/>
        </p:nvSpPr>
        <p:spPr>
          <a:xfrm rot="0">
            <a:off x="0" y="0"/>
            <a:ext cx="419100" cy="419100"/>
          </a:xfrm>
          <a:prstGeom prst="rect">
            <a:avLst/>
          </a:prstGeom>
          <a:solidFill>
            <a:srgbClr val="111B1E"/>
          </a:solidFill>
        </p:spPr>
      </p:sp>
      <p:sp>
        <p:nvSpPr>
          <p:cNvPr name="Freeform 5" id="5"/>
          <p:cNvSpPr/>
          <p:nvPr/>
        </p:nvSpPr>
        <p:spPr>
          <a:xfrm flipH="false" flipV="false" rot="0">
            <a:off x="4185328" y="3355438"/>
            <a:ext cx="4566640" cy="3208689"/>
          </a:xfrm>
          <a:custGeom>
            <a:avLst/>
            <a:gdLst/>
            <a:ahLst/>
            <a:cxnLst/>
            <a:rect r="r" b="b" t="t" l="l"/>
            <a:pathLst>
              <a:path h="3208689" w="4566640">
                <a:moveTo>
                  <a:pt x="0" y="0"/>
                </a:moveTo>
                <a:lnTo>
                  <a:pt x="4566640" y="0"/>
                </a:lnTo>
                <a:lnTo>
                  <a:pt x="4566640" y="3208689"/>
                </a:lnTo>
                <a:lnTo>
                  <a:pt x="0" y="3208689"/>
                </a:lnTo>
                <a:lnTo>
                  <a:pt x="0" y="0"/>
                </a:lnTo>
                <a:close/>
              </a:path>
            </a:pathLst>
          </a:custGeom>
          <a:blipFill>
            <a:blip r:embed="rId2"/>
            <a:stretch>
              <a:fillRect l="0" t="0" r="0" b="0"/>
            </a:stretch>
          </a:blipFill>
        </p:spPr>
      </p:sp>
      <p:sp>
        <p:nvSpPr>
          <p:cNvPr name="TextBox 6" id="6"/>
          <p:cNvSpPr txBox="true"/>
          <p:nvPr/>
        </p:nvSpPr>
        <p:spPr>
          <a:xfrm rot="0">
            <a:off x="1028700" y="9210675"/>
            <a:ext cx="13059668" cy="410933"/>
          </a:xfrm>
          <a:prstGeom prst="rect">
            <a:avLst/>
          </a:prstGeom>
        </p:spPr>
        <p:txBody>
          <a:bodyPr anchor="t" rtlCol="false" tIns="0" lIns="0" bIns="0" rIns="0">
            <a:spAutoFit/>
          </a:bodyPr>
          <a:lstStyle/>
          <a:p>
            <a:pPr>
              <a:lnSpc>
                <a:spcPts val="3359"/>
              </a:lnSpc>
            </a:pPr>
            <a:r>
              <a:rPr lang="en-US" sz="2399" spc="143">
                <a:solidFill>
                  <a:srgbClr val="FFFFFF"/>
                </a:solidFill>
                <a:latin typeface="Cormorant Garamond Bold"/>
              </a:rPr>
              <a:t>Perancangan Sistem Digital - BP08</a:t>
            </a:r>
          </a:p>
        </p:txBody>
      </p:sp>
      <p:sp>
        <p:nvSpPr>
          <p:cNvPr name="AutoShape 7" id="7"/>
          <p:cNvSpPr/>
          <p:nvPr/>
        </p:nvSpPr>
        <p:spPr>
          <a:xfrm rot="0">
            <a:off x="1398743" y="-304431"/>
            <a:ext cx="25347" cy="11612150"/>
          </a:xfrm>
          <a:prstGeom prst="rect">
            <a:avLst/>
          </a:prstGeom>
          <a:solidFill>
            <a:srgbClr val="111B1E">
              <a:alpha val="29804"/>
            </a:srgbClr>
          </a:solidFill>
        </p:spPr>
      </p:sp>
      <p:sp>
        <p:nvSpPr>
          <p:cNvPr name="Freeform 8" id="8"/>
          <p:cNvSpPr/>
          <p:nvPr/>
        </p:nvSpPr>
        <p:spPr>
          <a:xfrm flipH="false" flipV="false" rot="0">
            <a:off x="9521728" y="3355438"/>
            <a:ext cx="4566640" cy="3208689"/>
          </a:xfrm>
          <a:custGeom>
            <a:avLst/>
            <a:gdLst/>
            <a:ahLst/>
            <a:cxnLst/>
            <a:rect r="r" b="b" t="t" l="l"/>
            <a:pathLst>
              <a:path h="3208689" w="4566640">
                <a:moveTo>
                  <a:pt x="0" y="0"/>
                </a:moveTo>
                <a:lnTo>
                  <a:pt x="4566640" y="0"/>
                </a:lnTo>
                <a:lnTo>
                  <a:pt x="4566640" y="3208689"/>
                </a:lnTo>
                <a:lnTo>
                  <a:pt x="0" y="3208689"/>
                </a:lnTo>
                <a:lnTo>
                  <a:pt x="0" y="0"/>
                </a:lnTo>
                <a:close/>
              </a:path>
            </a:pathLst>
          </a:custGeom>
          <a:blipFill>
            <a:blip r:embed="rId3"/>
            <a:stretch>
              <a:fillRect l="0" t="0" r="0" b="0"/>
            </a:stretch>
          </a:blipFill>
        </p:spPr>
      </p:sp>
      <p:sp>
        <p:nvSpPr>
          <p:cNvPr name="TextBox 9" id="9"/>
          <p:cNvSpPr txBox="true"/>
          <p:nvPr/>
        </p:nvSpPr>
        <p:spPr>
          <a:xfrm rot="0">
            <a:off x="4502468" y="6850750"/>
            <a:ext cx="3932359" cy="467353"/>
          </a:xfrm>
          <a:prstGeom prst="rect">
            <a:avLst/>
          </a:prstGeom>
        </p:spPr>
        <p:txBody>
          <a:bodyPr anchor="t" rtlCol="false" tIns="0" lIns="0" bIns="0" rIns="0">
            <a:spAutoFit/>
          </a:bodyPr>
          <a:lstStyle/>
          <a:p>
            <a:pPr algn="just">
              <a:lnSpc>
                <a:spcPts val="3886"/>
              </a:lnSpc>
            </a:pPr>
            <a:r>
              <a:rPr lang="en-US" sz="2775">
                <a:solidFill>
                  <a:srgbClr val="17161C"/>
                </a:solidFill>
                <a:latin typeface="Glacial Indifference"/>
              </a:rPr>
              <a:t>Image before processing</a:t>
            </a:r>
          </a:p>
        </p:txBody>
      </p:sp>
      <p:sp>
        <p:nvSpPr>
          <p:cNvPr name="TextBox 10" id="10"/>
          <p:cNvSpPr txBox="true"/>
          <p:nvPr/>
        </p:nvSpPr>
        <p:spPr>
          <a:xfrm rot="0">
            <a:off x="10170313" y="6835980"/>
            <a:ext cx="3932359" cy="467353"/>
          </a:xfrm>
          <a:prstGeom prst="rect">
            <a:avLst/>
          </a:prstGeom>
        </p:spPr>
        <p:txBody>
          <a:bodyPr anchor="t" rtlCol="false" tIns="0" lIns="0" bIns="0" rIns="0">
            <a:spAutoFit/>
          </a:bodyPr>
          <a:lstStyle/>
          <a:p>
            <a:pPr algn="just">
              <a:lnSpc>
                <a:spcPts val="3886"/>
              </a:lnSpc>
            </a:pPr>
            <a:r>
              <a:rPr lang="en-US" sz="2775">
                <a:solidFill>
                  <a:srgbClr val="17161C"/>
                </a:solidFill>
                <a:latin typeface="Glacial Indifference"/>
              </a:rPr>
              <a:t>Image after processing</a:t>
            </a:r>
          </a:p>
        </p:txBody>
      </p:sp>
      <p:sp>
        <p:nvSpPr>
          <p:cNvPr name="TextBox 11" id="11"/>
          <p:cNvSpPr txBox="true"/>
          <p:nvPr/>
        </p:nvSpPr>
        <p:spPr>
          <a:xfrm rot="0">
            <a:off x="5028967" y="1956813"/>
            <a:ext cx="8645513" cy="942975"/>
          </a:xfrm>
          <a:prstGeom prst="rect">
            <a:avLst/>
          </a:prstGeom>
        </p:spPr>
        <p:txBody>
          <a:bodyPr anchor="t" rtlCol="false" tIns="0" lIns="0" bIns="0" rIns="0">
            <a:spAutoFit/>
          </a:bodyPr>
          <a:lstStyle/>
          <a:p>
            <a:pPr>
              <a:lnSpc>
                <a:spcPts val="7559"/>
              </a:lnSpc>
            </a:pPr>
            <a:r>
              <a:rPr lang="en-US" sz="6300" spc="63">
                <a:solidFill>
                  <a:srgbClr val="111B1E"/>
                </a:solidFill>
                <a:latin typeface="Assistant Bold"/>
              </a:rPr>
              <a:t>Grayscale to Redscale</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737816" y="8526104"/>
            <a:ext cx="2683836" cy="2301420"/>
          </a:xfrm>
          <a:prstGeom prst="rect">
            <a:avLst/>
          </a:prstGeom>
          <a:solidFill>
            <a:srgbClr val="111B1E"/>
          </a:solidFill>
        </p:spPr>
      </p:sp>
      <p:grpSp>
        <p:nvGrpSpPr>
          <p:cNvPr name="Group 3" id="3"/>
          <p:cNvGrpSpPr/>
          <p:nvPr/>
        </p:nvGrpSpPr>
        <p:grpSpPr>
          <a:xfrm rot="0">
            <a:off x="3133845" y="3302642"/>
            <a:ext cx="12020310" cy="3677776"/>
            <a:chOff x="0" y="0"/>
            <a:chExt cx="16027080" cy="4903701"/>
          </a:xfrm>
        </p:grpSpPr>
        <p:sp>
          <p:nvSpPr>
            <p:cNvPr name="TextBox 4" id="4"/>
            <p:cNvSpPr txBox="true"/>
            <p:nvPr/>
          </p:nvSpPr>
          <p:spPr>
            <a:xfrm rot="0">
              <a:off x="0" y="66675"/>
              <a:ext cx="16027080" cy="1555116"/>
            </a:xfrm>
            <a:prstGeom prst="rect">
              <a:avLst/>
            </a:prstGeom>
          </p:spPr>
          <p:txBody>
            <a:bodyPr anchor="t" rtlCol="false" tIns="0" lIns="0" bIns="0" rIns="0">
              <a:spAutoFit/>
            </a:bodyPr>
            <a:lstStyle/>
            <a:p>
              <a:pPr>
                <a:lnSpc>
                  <a:spcPts val="8800"/>
                </a:lnSpc>
              </a:pPr>
              <a:r>
                <a:rPr lang="en-US" sz="8000">
                  <a:solidFill>
                    <a:srgbClr val="111B1E"/>
                  </a:solidFill>
                  <a:latin typeface="Cormorant Garamond Bold"/>
                </a:rPr>
                <a:t>Anggota Kelompok </a:t>
              </a:r>
            </a:p>
          </p:txBody>
        </p:sp>
        <p:sp>
          <p:nvSpPr>
            <p:cNvPr name="TextBox 5" id="5"/>
            <p:cNvSpPr txBox="true"/>
            <p:nvPr/>
          </p:nvSpPr>
          <p:spPr>
            <a:xfrm rot="0">
              <a:off x="0" y="2093826"/>
              <a:ext cx="16027080" cy="2809875"/>
            </a:xfrm>
            <a:prstGeom prst="rect">
              <a:avLst/>
            </a:prstGeom>
          </p:spPr>
          <p:txBody>
            <a:bodyPr anchor="t" rtlCol="false" tIns="0" lIns="0" bIns="0" rIns="0">
              <a:spAutoFit/>
            </a:bodyPr>
            <a:lstStyle/>
            <a:p>
              <a:pPr>
                <a:lnSpc>
                  <a:spcPts val="4200"/>
                </a:lnSpc>
              </a:pPr>
              <a:r>
                <a:rPr lang="en-US" sz="3000" spc="30">
                  <a:solidFill>
                    <a:srgbClr val="111B1E"/>
                  </a:solidFill>
                  <a:latin typeface="Glacial Indifference"/>
                </a:rPr>
                <a:t>Aisyah Arifatul Alya - 2206059383</a:t>
              </a:r>
            </a:p>
            <a:p>
              <a:pPr>
                <a:lnSpc>
                  <a:spcPts val="4200"/>
                </a:lnSpc>
              </a:pPr>
              <a:r>
                <a:rPr lang="en-US" sz="3000" spc="30">
                  <a:solidFill>
                    <a:srgbClr val="111B1E"/>
                  </a:solidFill>
                  <a:latin typeface="Glacial Indifference"/>
                </a:rPr>
                <a:t>Annisa Ardelia Setiawan - 2206059471</a:t>
              </a:r>
            </a:p>
            <a:p>
              <a:pPr>
                <a:lnSpc>
                  <a:spcPts val="4200"/>
                </a:lnSpc>
              </a:pPr>
              <a:r>
                <a:rPr lang="en-US" sz="3000" spc="30">
                  <a:solidFill>
                    <a:srgbClr val="111B1E"/>
                  </a:solidFill>
                  <a:latin typeface="Glacial Indifference"/>
                </a:rPr>
                <a:t>Giovan Christoffel Sihombing - 2206816084</a:t>
              </a:r>
            </a:p>
            <a:p>
              <a:pPr>
                <a:lnSpc>
                  <a:spcPts val="4200"/>
                </a:lnSpc>
              </a:pPr>
              <a:r>
                <a:rPr lang="en-US" sz="3000" spc="30">
                  <a:solidFill>
                    <a:srgbClr val="111B1E"/>
                  </a:solidFill>
                  <a:latin typeface="Glacial Indifference"/>
                </a:rPr>
                <a:t>Sihombing Giovano Geraldo - 2206059566</a:t>
              </a:r>
            </a:p>
          </p:txBody>
        </p:sp>
      </p:grpSp>
      <p:sp>
        <p:nvSpPr>
          <p:cNvPr name="AutoShape 6" id="6"/>
          <p:cNvSpPr/>
          <p:nvPr/>
        </p:nvSpPr>
        <p:spPr>
          <a:xfrm rot="0">
            <a:off x="1946020" y="43021"/>
            <a:ext cx="25347" cy="11612150"/>
          </a:xfrm>
          <a:prstGeom prst="rect">
            <a:avLst/>
          </a:prstGeom>
          <a:solidFill>
            <a:srgbClr val="111B1E">
              <a:alpha val="29804"/>
            </a:srgbClr>
          </a:solidFill>
        </p:spPr>
      </p:sp>
      <p:sp>
        <p:nvSpPr>
          <p:cNvPr name="TextBox 7" id="7"/>
          <p:cNvSpPr txBox="true"/>
          <p:nvPr/>
        </p:nvSpPr>
        <p:spPr>
          <a:xfrm rot="-5334240">
            <a:off x="-2415077" y="4261431"/>
            <a:ext cx="6878058" cy="410933"/>
          </a:xfrm>
          <a:prstGeom prst="rect">
            <a:avLst/>
          </a:prstGeom>
        </p:spPr>
        <p:txBody>
          <a:bodyPr anchor="t" rtlCol="false" tIns="0" lIns="0" bIns="0" rIns="0">
            <a:spAutoFit/>
          </a:bodyPr>
          <a:lstStyle/>
          <a:p>
            <a:pPr algn="r">
              <a:lnSpc>
                <a:spcPts val="3359"/>
              </a:lnSpc>
            </a:pPr>
            <a:r>
              <a:rPr lang="en-US" sz="2399" spc="143">
                <a:solidFill>
                  <a:srgbClr val="111B1E"/>
                </a:solidFill>
                <a:latin typeface="Cormorant Garamond Bold"/>
              </a:rPr>
              <a:t>Perancangan Sistem Digital</a:t>
            </a:r>
          </a:p>
        </p:txBody>
      </p:sp>
      <p:sp>
        <p:nvSpPr>
          <p:cNvPr name="AutoShape 8" id="8"/>
          <p:cNvSpPr/>
          <p:nvPr/>
        </p:nvSpPr>
        <p:spPr>
          <a:xfrm rot="0">
            <a:off x="17868900" y="0"/>
            <a:ext cx="419100" cy="419100"/>
          </a:xfrm>
          <a:prstGeom prst="rect">
            <a:avLst/>
          </a:prstGeom>
          <a:solidFill>
            <a:srgbClr val="111B1E"/>
          </a:solid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849410" y="-420088"/>
            <a:ext cx="25347" cy="11612150"/>
          </a:xfrm>
          <a:prstGeom prst="rect">
            <a:avLst/>
          </a:prstGeom>
          <a:solidFill>
            <a:srgbClr val="111B1E">
              <a:alpha val="29804"/>
            </a:srgbClr>
          </a:solidFill>
        </p:spPr>
      </p:sp>
      <p:sp>
        <p:nvSpPr>
          <p:cNvPr name="AutoShape 3" id="3"/>
          <p:cNvSpPr/>
          <p:nvPr/>
        </p:nvSpPr>
        <p:spPr>
          <a:xfrm rot="0">
            <a:off x="-1850402" y="8519712"/>
            <a:ext cx="20536909" cy="2301420"/>
          </a:xfrm>
          <a:prstGeom prst="rect">
            <a:avLst/>
          </a:prstGeom>
          <a:solidFill>
            <a:srgbClr val="111B1E"/>
          </a:solidFill>
        </p:spPr>
      </p:sp>
      <p:sp>
        <p:nvSpPr>
          <p:cNvPr name="AutoShape 4" id="4"/>
          <p:cNvSpPr/>
          <p:nvPr/>
        </p:nvSpPr>
        <p:spPr>
          <a:xfrm rot="0">
            <a:off x="0" y="0"/>
            <a:ext cx="419100" cy="419100"/>
          </a:xfrm>
          <a:prstGeom prst="rect">
            <a:avLst/>
          </a:prstGeom>
          <a:solidFill>
            <a:srgbClr val="111B1E"/>
          </a:solidFill>
        </p:spPr>
      </p:sp>
      <p:sp>
        <p:nvSpPr>
          <p:cNvPr name="TextBox 5" id="5"/>
          <p:cNvSpPr txBox="true"/>
          <p:nvPr/>
        </p:nvSpPr>
        <p:spPr>
          <a:xfrm rot="0">
            <a:off x="1028700" y="9210675"/>
            <a:ext cx="13059668" cy="410933"/>
          </a:xfrm>
          <a:prstGeom prst="rect">
            <a:avLst/>
          </a:prstGeom>
        </p:spPr>
        <p:txBody>
          <a:bodyPr anchor="t" rtlCol="false" tIns="0" lIns="0" bIns="0" rIns="0">
            <a:spAutoFit/>
          </a:bodyPr>
          <a:lstStyle/>
          <a:p>
            <a:pPr>
              <a:lnSpc>
                <a:spcPts val="3359"/>
              </a:lnSpc>
            </a:pPr>
            <a:r>
              <a:rPr lang="en-US" sz="2399" spc="143">
                <a:solidFill>
                  <a:srgbClr val="FFFFFF"/>
                </a:solidFill>
                <a:latin typeface="Cormorant Garamond Bold"/>
              </a:rPr>
              <a:t>Perancangan Sistem Digital - BP08</a:t>
            </a:r>
          </a:p>
        </p:txBody>
      </p:sp>
      <p:sp>
        <p:nvSpPr>
          <p:cNvPr name="AutoShape 6" id="6"/>
          <p:cNvSpPr/>
          <p:nvPr/>
        </p:nvSpPr>
        <p:spPr>
          <a:xfrm rot="0">
            <a:off x="1398743" y="-304431"/>
            <a:ext cx="25347" cy="11612150"/>
          </a:xfrm>
          <a:prstGeom prst="rect">
            <a:avLst/>
          </a:prstGeom>
          <a:solidFill>
            <a:srgbClr val="111B1E">
              <a:alpha val="29804"/>
            </a:srgbClr>
          </a:solidFill>
        </p:spPr>
      </p:sp>
      <p:sp>
        <p:nvSpPr>
          <p:cNvPr name="Freeform 7" id="7"/>
          <p:cNvSpPr/>
          <p:nvPr/>
        </p:nvSpPr>
        <p:spPr>
          <a:xfrm flipH="false" flipV="false" rot="0">
            <a:off x="2791791" y="1373477"/>
            <a:ext cx="12704419" cy="7146236"/>
          </a:xfrm>
          <a:custGeom>
            <a:avLst/>
            <a:gdLst/>
            <a:ahLst/>
            <a:cxnLst/>
            <a:rect r="r" b="b" t="t" l="l"/>
            <a:pathLst>
              <a:path h="7146236" w="12704419">
                <a:moveTo>
                  <a:pt x="0" y="0"/>
                </a:moveTo>
                <a:lnTo>
                  <a:pt x="12704418" y="0"/>
                </a:lnTo>
                <a:lnTo>
                  <a:pt x="12704418" y="7146235"/>
                </a:lnTo>
                <a:lnTo>
                  <a:pt x="0" y="7146235"/>
                </a:lnTo>
                <a:lnTo>
                  <a:pt x="0" y="0"/>
                </a:lnTo>
                <a:close/>
              </a:path>
            </a:pathLst>
          </a:custGeom>
          <a:blipFill>
            <a:blip r:embed="rId2"/>
            <a:stretch>
              <a:fillRect l="0" t="0" r="0" b="0"/>
            </a:stretch>
          </a:blipFill>
        </p:spPr>
      </p:sp>
      <p:sp>
        <p:nvSpPr>
          <p:cNvPr name="TextBox 8" id="8"/>
          <p:cNvSpPr txBox="true"/>
          <p:nvPr/>
        </p:nvSpPr>
        <p:spPr>
          <a:xfrm rot="0">
            <a:off x="6339766" y="419100"/>
            <a:ext cx="5277777" cy="627529"/>
          </a:xfrm>
          <a:prstGeom prst="rect">
            <a:avLst/>
          </a:prstGeom>
        </p:spPr>
        <p:txBody>
          <a:bodyPr anchor="t" rtlCol="false" tIns="0" lIns="0" bIns="0" rIns="0">
            <a:spAutoFit/>
          </a:bodyPr>
          <a:lstStyle/>
          <a:p>
            <a:pPr>
              <a:lnSpc>
                <a:spcPts val="5040"/>
              </a:lnSpc>
            </a:pPr>
            <a:r>
              <a:rPr lang="en-US" sz="4200" spc="42">
                <a:solidFill>
                  <a:srgbClr val="111B1E"/>
                </a:solidFill>
                <a:latin typeface="Assistant Bold"/>
              </a:rPr>
              <a:t>Grayscale to Redscale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849410" y="-420088"/>
            <a:ext cx="25347" cy="11612150"/>
          </a:xfrm>
          <a:prstGeom prst="rect">
            <a:avLst/>
          </a:prstGeom>
          <a:solidFill>
            <a:srgbClr val="111B1E">
              <a:alpha val="29804"/>
            </a:srgbClr>
          </a:solidFill>
        </p:spPr>
      </p:sp>
      <p:sp>
        <p:nvSpPr>
          <p:cNvPr name="AutoShape 3" id="3"/>
          <p:cNvSpPr/>
          <p:nvPr/>
        </p:nvSpPr>
        <p:spPr>
          <a:xfrm rot="0">
            <a:off x="-1850402" y="8519712"/>
            <a:ext cx="20536909" cy="2301420"/>
          </a:xfrm>
          <a:prstGeom prst="rect">
            <a:avLst/>
          </a:prstGeom>
          <a:solidFill>
            <a:srgbClr val="111B1E"/>
          </a:solidFill>
        </p:spPr>
      </p:sp>
      <p:sp>
        <p:nvSpPr>
          <p:cNvPr name="AutoShape 4" id="4"/>
          <p:cNvSpPr/>
          <p:nvPr/>
        </p:nvSpPr>
        <p:spPr>
          <a:xfrm rot="0">
            <a:off x="0" y="0"/>
            <a:ext cx="419100" cy="419100"/>
          </a:xfrm>
          <a:prstGeom prst="rect">
            <a:avLst/>
          </a:prstGeom>
          <a:solidFill>
            <a:srgbClr val="111B1E"/>
          </a:solidFill>
        </p:spPr>
      </p:sp>
      <p:sp>
        <p:nvSpPr>
          <p:cNvPr name="Freeform 5" id="5"/>
          <p:cNvSpPr/>
          <p:nvPr/>
        </p:nvSpPr>
        <p:spPr>
          <a:xfrm flipH="false" flipV="false" rot="0">
            <a:off x="4185328" y="3355438"/>
            <a:ext cx="4566640" cy="3208689"/>
          </a:xfrm>
          <a:custGeom>
            <a:avLst/>
            <a:gdLst/>
            <a:ahLst/>
            <a:cxnLst/>
            <a:rect r="r" b="b" t="t" l="l"/>
            <a:pathLst>
              <a:path h="3208689" w="4566640">
                <a:moveTo>
                  <a:pt x="0" y="0"/>
                </a:moveTo>
                <a:lnTo>
                  <a:pt x="4566640" y="0"/>
                </a:lnTo>
                <a:lnTo>
                  <a:pt x="4566640" y="3208689"/>
                </a:lnTo>
                <a:lnTo>
                  <a:pt x="0" y="3208689"/>
                </a:lnTo>
                <a:lnTo>
                  <a:pt x="0" y="0"/>
                </a:lnTo>
                <a:close/>
              </a:path>
            </a:pathLst>
          </a:custGeom>
          <a:blipFill>
            <a:blip r:embed="rId2"/>
            <a:stretch>
              <a:fillRect l="0" t="0" r="0" b="0"/>
            </a:stretch>
          </a:blipFill>
        </p:spPr>
      </p:sp>
      <p:sp>
        <p:nvSpPr>
          <p:cNvPr name="TextBox 6" id="6"/>
          <p:cNvSpPr txBox="true"/>
          <p:nvPr/>
        </p:nvSpPr>
        <p:spPr>
          <a:xfrm rot="0">
            <a:off x="1028700" y="9210675"/>
            <a:ext cx="13059668" cy="410933"/>
          </a:xfrm>
          <a:prstGeom prst="rect">
            <a:avLst/>
          </a:prstGeom>
        </p:spPr>
        <p:txBody>
          <a:bodyPr anchor="t" rtlCol="false" tIns="0" lIns="0" bIns="0" rIns="0">
            <a:spAutoFit/>
          </a:bodyPr>
          <a:lstStyle/>
          <a:p>
            <a:pPr>
              <a:lnSpc>
                <a:spcPts val="3359"/>
              </a:lnSpc>
            </a:pPr>
            <a:r>
              <a:rPr lang="en-US" sz="2399" spc="143">
                <a:solidFill>
                  <a:srgbClr val="FFFFFF"/>
                </a:solidFill>
                <a:latin typeface="Cormorant Garamond Bold"/>
              </a:rPr>
              <a:t>Perancangan Sistem Digital - BP08</a:t>
            </a:r>
          </a:p>
        </p:txBody>
      </p:sp>
      <p:sp>
        <p:nvSpPr>
          <p:cNvPr name="AutoShape 7" id="7"/>
          <p:cNvSpPr/>
          <p:nvPr/>
        </p:nvSpPr>
        <p:spPr>
          <a:xfrm rot="0">
            <a:off x="1398743" y="-304431"/>
            <a:ext cx="25347" cy="11612150"/>
          </a:xfrm>
          <a:prstGeom prst="rect">
            <a:avLst/>
          </a:prstGeom>
          <a:solidFill>
            <a:srgbClr val="111B1E">
              <a:alpha val="29804"/>
            </a:srgbClr>
          </a:solidFill>
        </p:spPr>
      </p:sp>
      <p:sp>
        <p:nvSpPr>
          <p:cNvPr name="Freeform 8" id="8"/>
          <p:cNvSpPr/>
          <p:nvPr/>
        </p:nvSpPr>
        <p:spPr>
          <a:xfrm flipH="false" flipV="false" rot="0">
            <a:off x="9557887" y="3355438"/>
            <a:ext cx="4530480" cy="3183282"/>
          </a:xfrm>
          <a:custGeom>
            <a:avLst/>
            <a:gdLst/>
            <a:ahLst/>
            <a:cxnLst/>
            <a:rect r="r" b="b" t="t" l="l"/>
            <a:pathLst>
              <a:path h="3183282" w="4530480">
                <a:moveTo>
                  <a:pt x="0" y="0"/>
                </a:moveTo>
                <a:lnTo>
                  <a:pt x="4530481" y="0"/>
                </a:lnTo>
                <a:lnTo>
                  <a:pt x="4530481" y="3183282"/>
                </a:lnTo>
                <a:lnTo>
                  <a:pt x="0" y="3183282"/>
                </a:lnTo>
                <a:lnTo>
                  <a:pt x="0" y="0"/>
                </a:lnTo>
                <a:close/>
              </a:path>
            </a:pathLst>
          </a:custGeom>
          <a:blipFill>
            <a:blip r:embed="rId3"/>
            <a:stretch>
              <a:fillRect l="0" t="0" r="0" b="0"/>
            </a:stretch>
          </a:blipFill>
        </p:spPr>
      </p:sp>
      <p:sp>
        <p:nvSpPr>
          <p:cNvPr name="TextBox 9" id="9"/>
          <p:cNvSpPr txBox="true"/>
          <p:nvPr/>
        </p:nvSpPr>
        <p:spPr>
          <a:xfrm rot="0">
            <a:off x="4502468" y="6850750"/>
            <a:ext cx="3932359" cy="467353"/>
          </a:xfrm>
          <a:prstGeom prst="rect">
            <a:avLst/>
          </a:prstGeom>
        </p:spPr>
        <p:txBody>
          <a:bodyPr anchor="t" rtlCol="false" tIns="0" lIns="0" bIns="0" rIns="0">
            <a:spAutoFit/>
          </a:bodyPr>
          <a:lstStyle/>
          <a:p>
            <a:pPr algn="just">
              <a:lnSpc>
                <a:spcPts val="3886"/>
              </a:lnSpc>
            </a:pPr>
            <a:r>
              <a:rPr lang="en-US" sz="2775">
                <a:solidFill>
                  <a:srgbClr val="17161C"/>
                </a:solidFill>
                <a:latin typeface="Glacial Indifference"/>
              </a:rPr>
              <a:t>Image before processing</a:t>
            </a:r>
          </a:p>
        </p:txBody>
      </p:sp>
      <p:sp>
        <p:nvSpPr>
          <p:cNvPr name="TextBox 10" id="10"/>
          <p:cNvSpPr txBox="true"/>
          <p:nvPr/>
        </p:nvSpPr>
        <p:spPr>
          <a:xfrm rot="0">
            <a:off x="10170313" y="6835980"/>
            <a:ext cx="3932359" cy="467353"/>
          </a:xfrm>
          <a:prstGeom prst="rect">
            <a:avLst/>
          </a:prstGeom>
        </p:spPr>
        <p:txBody>
          <a:bodyPr anchor="t" rtlCol="false" tIns="0" lIns="0" bIns="0" rIns="0">
            <a:spAutoFit/>
          </a:bodyPr>
          <a:lstStyle/>
          <a:p>
            <a:pPr algn="just">
              <a:lnSpc>
                <a:spcPts val="3886"/>
              </a:lnSpc>
            </a:pPr>
            <a:r>
              <a:rPr lang="en-US" sz="2775">
                <a:solidFill>
                  <a:srgbClr val="17161C"/>
                </a:solidFill>
                <a:latin typeface="Glacial Indifference"/>
              </a:rPr>
              <a:t>Image after processing</a:t>
            </a:r>
          </a:p>
        </p:txBody>
      </p:sp>
      <p:sp>
        <p:nvSpPr>
          <p:cNvPr name="TextBox 11" id="11"/>
          <p:cNvSpPr txBox="true"/>
          <p:nvPr/>
        </p:nvSpPr>
        <p:spPr>
          <a:xfrm rot="0">
            <a:off x="5028967" y="1956813"/>
            <a:ext cx="8645513" cy="942975"/>
          </a:xfrm>
          <a:prstGeom prst="rect">
            <a:avLst/>
          </a:prstGeom>
        </p:spPr>
        <p:txBody>
          <a:bodyPr anchor="t" rtlCol="false" tIns="0" lIns="0" bIns="0" rIns="0">
            <a:spAutoFit/>
          </a:bodyPr>
          <a:lstStyle/>
          <a:p>
            <a:pPr>
              <a:lnSpc>
                <a:spcPts val="7559"/>
              </a:lnSpc>
            </a:pPr>
            <a:r>
              <a:rPr lang="en-US" sz="6300" spc="63">
                <a:solidFill>
                  <a:srgbClr val="111B1E"/>
                </a:solidFill>
                <a:latin typeface="Assistant Bold"/>
              </a:rPr>
              <a:t>Grayscale to Bluescale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849410" y="-420088"/>
            <a:ext cx="25347" cy="11612150"/>
          </a:xfrm>
          <a:prstGeom prst="rect">
            <a:avLst/>
          </a:prstGeom>
          <a:solidFill>
            <a:srgbClr val="111B1E">
              <a:alpha val="29804"/>
            </a:srgbClr>
          </a:solidFill>
        </p:spPr>
      </p:sp>
      <p:sp>
        <p:nvSpPr>
          <p:cNvPr name="AutoShape 3" id="3"/>
          <p:cNvSpPr/>
          <p:nvPr/>
        </p:nvSpPr>
        <p:spPr>
          <a:xfrm rot="0">
            <a:off x="-1850402" y="8519712"/>
            <a:ext cx="20536909" cy="2301420"/>
          </a:xfrm>
          <a:prstGeom prst="rect">
            <a:avLst/>
          </a:prstGeom>
          <a:solidFill>
            <a:srgbClr val="111B1E"/>
          </a:solidFill>
        </p:spPr>
      </p:sp>
      <p:sp>
        <p:nvSpPr>
          <p:cNvPr name="AutoShape 4" id="4"/>
          <p:cNvSpPr/>
          <p:nvPr/>
        </p:nvSpPr>
        <p:spPr>
          <a:xfrm rot="0">
            <a:off x="0" y="0"/>
            <a:ext cx="419100" cy="419100"/>
          </a:xfrm>
          <a:prstGeom prst="rect">
            <a:avLst/>
          </a:prstGeom>
          <a:solidFill>
            <a:srgbClr val="111B1E"/>
          </a:solidFill>
        </p:spPr>
      </p:sp>
      <p:sp>
        <p:nvSpPr>
          <p:cNvPr name="TextBox 5" id="5"/>
          <p:cNvSpPr txBox="true"/>
          <p:nvPr/>
        </p:nvSpPr>
        <p:spPr>
          <a:xfrm rot="0">
            <a:off x="1028700" y="9210675"/>
            <a:ext cx="13059668" cy="410933"/>
          </a:xfrm>
          <a:prstGeom prst="rect">
            <a:avLst/>
          </a:prstGeom>
        </p:spPr>
        <p:txBody>
          <a:bodyPr anchor="t" rtlCol="false" tIns="0" lIns="0" bIns="0" rIns="0">
            <a:spAutoFit/>
          </a:bodyPr>
          <a:lstStyle/>
          <a:p>
            <a:pPr>
              <a:lnSpc>
                <a:spcPts val="3359"/>
              </a:lnSpc>
            </a:pPr>
            <a:r>
              <a:rPr lang="en-US" sz="2399" spc="143">
                <a:solidFill>
                  <a:srgbClr val="FFFFFF"/>
                </a:solidFill>
                <a:latin typeface="Cormorant Garamond Bold"/>
              </a:rPr>
              <a:t>Perancangan Sistem Digital - BP08</a:t>
            </a:r>
          </a:p>
        </p:txBody>
      </p:sp>
      <p:sp>
        <p:nvSpPr>
          <p:cNvPr name="AutoShape 6" id="6"/>
          <p:cNvSpPr/>
          <p:nvPr/>
        </p:nvSpPr>
        <p:spPr>
          <a:xfrm rot="0">
            <a:off x="1398743" y="-304431"/>
            <a:ext cx="25347" cy="11612150"/>
          </a:xfrm>
          <a:prstGeom prst="rect">
            <a:avLst/>
          </a:prstGeom>
          <a:solidFill>
            <a:srgbClr val="111B1E">
              <a:alpha val="29804"/>
            </a:srgbClr>
          </a:solidFill>
        </p:spPr>
      </p:sp>
      <p:sp>
        <p:nvSpPr>
          <p:cNvPr name="Freeform 7" id="7"/>
          <p:cNvSpPr/>
          <p:nvPr/>
        </p:nvSpPr>
        <p:spPr>
          <a:xfrm flipH="false" flipV="false" rot="0">
            <a:off x="2715828" y="1288019"/>
            <a:ext cx="12856344" cy="7231693"/>
          </a:xfrm>
          <a:custGeom>
            <a:avLst/>
            <a:gdLst/>
            <a:ahLst/>
            <a:cxnLst/>
            <a:rect r="r" b="b" t="t" l="l"/>
            <a:pathLst>
              <a:path h="7231693" w="12856344">
                <a:moveTo>
                  <a:pt x="0" y="0"/>
                </a:moveTo>
                <a:lnTo>
                  <a:pt x="12856344" y="0"/>
                </a:lnTo>
                <a:lnTo>
                  <a:pt x="12856344" y="7231693"/>
                </a:lnTo>
                <a:lnTo>
                  <a:pt x="0" y="7231693"/>
                </a:lnTo>
                <a:lnTo>
                  <a:pt x="0" y="0"/>
                </a:lnTo>
                <a:close/>
              </a:path>
            </a:pathLst>
          </a:custGeom>
          <a:blipFill>
            <a:blip r:embed="rId2"/>
            <a:stretch>
              <a:fillRect l="0" t="0" r="0" b="0"/>
            </a:stretch>
          </a:blipFill>
        </p:spPr>
      </p:sp>
      <p:sp>
        <p:nvSpPr>
          <p:cNvPr name="TextBox 8" id="8"/>
          <p:cNvSpPr txBox="true"/>
          <p:nvPr/>
        </p:nvSpPr>
        <p:spPr>
          <a:xfrm rot="0">
            <a:off x="6339766" y="419100"/>
            <a:ext cx="6012647" cy="627529"/>
          </a:xfrm>
          <a:prstGeom prst="rect">
            <a:avLst/>
          </a:prstGeom>
        </p:spPr>
        <p:txBody>
          <a:bodyPr anchor="t" rtlCol="false" tIns="0" lIns="0" bIns="0" rIns="0">
            <a:spAutoFit/>
          </a:bodyPr>
          <a:lstStyle/>
          <a:p>
            <a:pPr>
              <a:lnSpc>
                <a:spcPts val="5040"/>
              </a:lnSpc>
            </a:pPr>
            <a:r>
              <a:rPr lang="en-US" sz="4200" spc="42">
                <a:solidFill>
                  <a:srgbClr val="111B1E"/>
                </a:solidFill>
                <a:latin typeface="Assistant Bold"/>
              </a:rPr>
              <a:t>Grayscale to Bluescale</a:t>
            </a: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079107" y="5040513"/>
            <a:ext cx="10690876" cy="808583"/>
          </a:xfrm>
          <a:prstGeom prst="rect">
            <a:avLst/>
          </a:prstGeom>
        </p:spPr>
        <p:txBody>
          <a:bodyPr anchor="t" rtlCol="false" tIns="0" lIns="0" bIns="0" rIns="0">
            <a:spAutoFit/>
          </a:bodyPr>
          <a:lstStyle/>
          <a:p>
            <a:pPr>
              <a:lnSpc>
                <a:spcPts val="6505"/>
              </a:lnSpc>
            </a:pPr>
            <a:r>
              <a:rPr lang="en-US" sz="5004" spc="300">
                <a:solidFill>
                  <a:srgbClr val="111B1E"/>
                </a:solidFill>
                <a:latin typeface="Assistant Semi-Bold"/>
              </a:rPr>
              <a:t>ANY QUESTION?</a:t>
            </a:r>
          </a:p>
        </p:txBody>
      </p:sp>
      <p:sp>
        <p:nvSpPr>
          <p:cNvPr name="TextBox 3" id="3"/>
          <p:cNvSpPr txBox="true"/>
          <p:nvPr/>
        </p:nvSpPr>
        <p:spPr>
          <a:xfrm rot="0">
            <a:off x="2960164" y="3726955"/>
            <a:ext cx="13580208" cy="1481548"/>
          </a:xfrm>
          <a:prstGeom prst="rect">
            <a:avLst/>
          </a:prstGeom>
        </p:spPr>
        <p:txBody>
          <a:bodyPr anchor="t" rtlCol="false" tIns="0" lIns="0" bIns="0" rIns="0">
            <a:spAutoFit/>
          </a:bodyPr>
          <a:lstStyle/>
          <a:p>
            <a:pPr>
              <a:lnSpc>
                <a:spcPts val="11685"/>
              </a:lnSpc>
            </a:pPr>
            <a:r>
              <a:rPr lang="en-US" sz="9738" spc="97">
                <a:solidFill>
                  <a:srgbClr val="111B1E"/>
                </a:solidFill>
                <a:latin typeface="Assistant Bold"/>
              </a:rPr>
              <a:t>Thank You!</a:t>
            </a:r>
          </a:p>
        </p:txBody>
      </p:sp>
      <p:sp>
        <p:nvSpPr>
          <p:cNvPr name="TextBox 4" id="4"/>
          <p:cNvSpPr txBox="true"/>
          <p:nvPr/>
        </p:nvSpPr>
        <p:spPr>
          <a:xfrm rot="0">
            <a:off x="3079107" y="8716739"/>
            <a:ext cx="7904243" cy="541561"/>
          </a:xfrm>
          <a:prstGeom prst="rect">
            <a:avLst/>
          </a:prstGeom>
        </p:spPr>
        <p:txBody>
          <a:bodyPr anchor="t" rtlCol="false" tIns="0" lIns="0" bIns="0" rIns="0">
            <a:spAutoFit/>
          </a:bodyPr>
          <a:lstStyle/>
          <a:p>
            <a:pPr>
              <a:lnSpc>
                <a:spcPts val="4480"/>
              </a:lnSpc>
            </a:pPr>
            <a:r>
              <a:rPr lang="en-US" sz="3200" spc="288">
                <a:solidFill>
                  <a:srgbClr val="111B1E"/>
                </a:solidFill>
                <a:latin typeface="Assistant"/>
              </a:rPr>
              <a:t>BP-08</a:t>
            </a:r>
          </a:p>
        </p:txBody>
      </p:sp>
      <p:sp>
        <p:nvSpPr>
          <p:cNvPr name="AutoShape 5" id="5"/>
          <p:cNvSpPr/>
          <p:nvPr/>
        </p:nvSpPr>
        <p:spPr>
          <a:xfrm rot="0">
            <a:off x="17911215" y="0"/>
            <a:ext cx="419100" cy="419100"/>
          </a:xfrm>
          <a:prstGeom prst="rect">
            <a:avLst/>
          </a:prstGeom>
          <a:solidFill>
            <a:srgbClr val="111B1E"/>
          </a:solidFill>
        </p:spPr>
      </p:sp>
      <p:sp>
        <p:nvSpPr>
          <p:cNvPr name="AutoShape 6" id="6"/>
          <p:cNvSpPr/>
          <p:nvPr/>
        </p:nvSpPr>
        <p:spPr>
          <a:xfrm rot="0">
            <a:off x="17911215" y="-662575"/>
            <a:ext cx="25347" cy="11612150"/>
          </a:xfrm>
          <a:prstGeom prst="rect">
            <a:avLst/>
          </a:prstGeom>
          <a:solidFill>
            <a:srgbClr val="111B1E">
              <a:alpha val="29804"/>
            </a:srgbClr>
          </a:solidFill>
        </p:spPr>
      </p:sp>
      <p:sp>
        <p:nvSpPr>
          <p:cNvPr name="AutoShape 7" id="7"/>
          <p:cNvSpPr/>
          <p:nvPr/>
        </p:nvSpPr>
        <p:spPr>
          <a:xfrm rot="0">
            <a:off x="-737816" y="8526104"/>
            <a:ext cx="2683836" cy="2301420"/>
          </a:xfrm>
          <a:prstGeom prst="rect">
            <a:avLst/>
          </a:prstGeom>
          <a:solidFill>
            <a:srgbClr val="111B1E"/>
          </a:solidFill>
        </p:spPr>
      </p:sp>
      <p:sp>
        <p:nvSpPr>
          <p:cNvPr name="AutoShape 8" id="8"/>
          <p:cNvSpPr/>
          <p:nvPr/>
        </p:nvSpPr>
        <p:spPr>
          <a:xfrm rot="0">
            <a:off x="1946020" y="43021"/>
            <a:ext cx="25347" cy="11612150"/>
          </a:xfrm>
          <a:prstGeom prst="rect">
            <a:avLst/>
          </a:prstGeom>
          <a:solidFill>
            <a:srgbClr val="111B1E">
              <a:alpha val="29804"/>
            </a:srgbClr>
          </a:solidFill>
        </p:spPr>
      </p:sp>
      <p:sp>
        <p:nvSpPr>
          <p:cNvPr name="TextBox 9" id="9"/>
          <p:cNvSpPr txBox="true"/>
          <p:nvPr/>
        </p:nvSpPr>
        <p:spPr>
          <a:xfrm rot="-5400000">
            <a:off x="-2434142" y="4262262"/>
            <a:ext cx="6878058" cy="410933"/>
          </a:xfrm>
          <a:prstGeom prst="rect">
            <a:avLst/>
          </a:prstGeom>
        </p:spPr>
        <p:txBody>
          <a:bodyPr anchor="t" rtlCol="false" tIns="0" lIns="0" bIns="0" rIns="0">
            <a:spAutoFit/>
          </a:bodyPr>
          <a:lstStyle/>
          <a:p>
            <a:pPr algn="r">
              <a:lnSpc>
                <a:spcPts val="3359"/>
              </a:lnSpc>
            </a:pPr>
            <a:r>
              <a:rPr lang="en-US" sz="2399" spc="143">
                <a:solidFill>
                  <a:srgbClr val="111B1E"/>
                </a:solidFill>
                <a:latin typeface="Cormorant Garamond Bold"/>
              </a:rPr>
              <a:t>Depok, 2023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7099353" cy="7315476"/>
            <a:chOff x="0" y="0"/>
            <a:chExt cx="9465804" cy="9753968"/>
          </a:xfrm>
        </p:grpSpPr>
        <p:sp>
          <p:nvSpPr>
            <p:cNvPr name="TextBox 3" id="3"/>
            <p:cNvSpPr txBox="true"/>
            <p:nvPr/>
          </p:nvSpPr>
          <p:spPr>
            <a:xfrm rot="0">
              <a:off x="0" y="66675"/>
              <a:ext cx="9465804" cy="1555116"/>
            </a:xfrm>
            <a:prstGeom prst="rect">
              <a:avLst/>
            </a:prstGeom>
          </p:spPr>
          <p:txBody>
            <a:bodyPr anchor="t" rtlCol="false" tIns="0" lIns="0" bIns="0" rIns="0">
              <a:spAutoFit/>
            </a:bodyPr>
            <a:lstStyle/>
            <a:p>
              <a:pPr>
                <a:lnSpc>
                  <a:spcPts val="8800"/>
                </a:lnSpc>
              </a:pPr>
              <a:r>
                <a:rPr lang="en-US" sz="8000">
                  <a:solidFill>
                    <a:srgbClr val="111B1E"/>
                  </a:solidFill>
                  <a:latin typeface="Cormorant Garamond Bold"/>
                </a:rPr>
                <a:t>Background</a:t>
              </a:r>
            </a:p>
          </p:txBody>
        </p:sp>
        <p:sp>
          <p:nvSpPr>
            <p:cNvPr name="TextBox 4" id="4"/>
            <p:cNvSpPr txBox="true"/>
            <p:nvPr/>
          </p:nvSpPr>
          <p:spPr>
            <a:xfrm rot="0">
              <a:off x="0" y="1954897"/>
              <a:ext cx="9465804" cy="7799071"/>
            </a:xfrm>
            <a:prstGeom prst="rect">
              <a:avLst/>
            </a:prstGeom>
          </p:spPr>
          <p:txBody>
            <a:bodyPr anchor="t" rtlCol="false" tIns="0" lIns="0" bIns="0" rIns="0">
              <a:spAutoFit/>
            </a:bodyPr>
            <a:lstStyle/>
            <a:p>
              <a:pPr algn="just">
                <a:lnSpc>
                  <a:spcPts val="3359"/>
                </a:lnSpc>
              </a:pPr>
              <a:r>
                <a:rPr lang="en-US" sz="2399" spc="23">
                  <a:solidFill>
                    <a:srgbClr val="111B1E"/>
                  </a:solidFill>
                  <a:latin typeface="Glacial Indifference"/>
                </a:rPr>
                <a:t>Pada era digitalisasi, pengolahan citra digital menjadi salah satu aspek yang cukup diperlukan dalam berbagai aplikasi, salah satunya yakni image processing. Sehubungan dengan hal itu, maka kebutuhan akan aplikasi yang dapat melakukan manipulasi gambar secara efektif akan semakin meningkat. Oleh karena itu, kelompok BP-08 hadir dengan proyek “Image Tools” yang merupakan sebuah alat pengolahan citra menggunakan Very High-Speed Integrated Circuit Hardware Description Language (VHDL), yang dapat mengimplementasikan berbagai operasi seperti perubahan warna menjadi grayscale (hitam putih), blue scale, red scale, green scale, dan scaling.</a:t>
              </a:r>
            </a:p>
          </p:txBody>
        </p:sp>
      </p:grpSp>
      <p:sp>
        <p:nvSpPr>
          <p:cNvPr name="AutoShape 5" id="5"/>
          <p:cNvSpPr/>
          <p:nvPr/>
        </p:nvSpPr>
        <p:spPr>
          <a:xfrm rot="0">
            <a:off x="17233953" y="0"/>
            <a:ext cx="25347" cy="11612150"/>
          </a:xfrm>
          <a:prstGeom prst="rect">
            <a:avLst/>
          </a:prstGeom>
          <a:solidFill>
            <a:srgbClr val="111B1E">
              <a:alpha val="29804"/>
            </a:srgbClr>
          </a:solidFill>
        </p:spPr>
      </p:sp>
      <p:sp>
        <p:nvSpPr>
          <p:cNvPr name="AutoShape 6" id="6"/>
          <p:cNvSpPr/>
          <p:nvPr/>
        </p:nvSpPr>
        <p:spPr>
          <a:xfrm rot="0">
            <a:off x="9004353" y="0"/>
            <a:ext cx="25347" cy="11612150"/>
          </a:xfrm>
          <a:prstGeom prst="rect">
            <a:avLst/>
          </a:prstGeom>
          <a:solidFill>
            <a:srgbClr val="111B1E">
              <a:alpha val="29804"/>
            </a:srgbClr>
          </a:solidFill>
        </p:spPr>
      </p:sp>
      <p:sp>
        <p:nvSpPr>
          <p:cNvPr name="Freeform 7" id="7"/>
          <p:cNvSpPr/>
          <p:nvPr/>
        </p:nvSpPr>
        <p:spPr>
          <a:xfrm flipH="false" flipV="false" rot="0">
            <a:off x="9458633" y="2849150"/>
            <a:ext cx="7429500" cy="7744821"/>
          </a:xfrm>
          <a:custGeom>
            <a:avLst/>
            <a:gdLst/>
            <a:ahLst/>
            <a:cxnLst/>
            <a:rect r="r" b="b" t="t" l="l"/>
            <a:pathLst>
              <a:path h="7744821" w="7429500">
                <a:moveTo>
                  <a:pt x="0" y="0"/>
                </a:moveTo>
                <a:lnTo>
                  <a:pt x="7429500" y="0"/>
                </a:lnTo>
                <a:lnTo>
                  <a:pt x="7429500" y="7744821"/>
                </a:lnTo>
                <a:lnTo>
                  <a:pt x="0" y="7744821"/>
                </a:lnTo>
                <a:lnTo>
                  <a:pt x="0" y="0"/>
                </a:lnTo>
                <a:close/>
              </a:path>
            </a:pathLst>
          </a:custGeom>
          <a:blipFill>
            <a:blip r:embed="rId2"/>
            <a:stretch>
              <a:fillRect l="-17948" t="0" r="0" b="-13146"/>
            </a:stretch>
          </a:blipFill>
        </p:spPr>
      </p:sp>
      <p:sp>
        <p:nvSpPr>
          <p:cNvPr name="AutoShape 8" id="8"/>
          <p:cNvSpPr/>
          <p:nvPr/>
        </p:nvSpPr>
        <p:spPr>
          <a:xfrm rot="0">
            <a:off x="0" y="0"/>
            <a:ext cx="419100" cy="419100"/>
          </a:xfrm>
          <a:prstGeom prst="rect">
            <a:avLst/>
          </a:prstGeom>
          <a:solidFill>
            <a:srgbClr val="111B1E"/>
          </a:solidFill>
        </p:spPr>
      </p:sp>
      <p:sp>
        <p:nvSpPr>
          <p:cNvPr name="AutoShape 9" id="9"/>
          <p:cNvSpPr/>
          <p:nvPr/>
        </p:nvSpPr>
        <p:spPr>
          <a:xfrm rot="0">
            <a:off x="18135600" y="0"/>
            <a:ext cx="1181100" cy="11277600"/>
          </a:xfrm>
          <a:prstGeom prst="rect">
            <a:avLst/>
          </a:prstGeom>
          <a:solidFill>
            <a:srgbClr val="111B1E"/>
          </a:solidFill>
        </p:spPr>
      </p:sp>
      <p:sp>
        <p:nvSpPr>
          <p:cNvPr name="TextBox 10" id="10"/>
          <p:cNvSpPr txBox="true"/>
          <p:nvPr/>
        </p:nvSpPr>
        <p:spPr>
          <a:xfrm rot="0">
            <a:off x="1028700" y="8847367"/>
            <a:ext cx="6878058" cy="410933"/>
          </a:xfrm>
          <a:prstGeom prst="rect">
            <a:avLst/>
          </a:prstGeom>
        </p:spPr>
        <p:txBody>
          <a:bodyPr anchor="t" rtlCol="false" tIns="0" lIns="0" bIns="0" rIns="0">
            <a:spAutoFit/>
          </a:bodyPr>
          <a:lstStyle/>
          <a:p>
            <a:pPr>
              <a:lnSpc>
                <a:spcPts val="3359"/>
              </a:lnSpc>
            </a:pPr>
            <a:r>
              <a:rPr lang="en-US" sz="2399" spc="143">
                <a:solidFill>
                  <a:srgbClr val="111B1E"/>
                </a:solidFill>
                <a:latin typeface="Cormorant Garamond Bold"/>
              </a:rPr>
              <a:t>Perancangan Sistem Digital - BP08</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39300" y="1093106"/>
            <a:ext cx="7099353" cy="7801886"/>
            <a:chOff x="0" y="0"/>
            <a:chExt cx="9465804" cy="10402515"/>
          </a:xfrm>
        </p:grpSpPr>
        <p:sp>
          <p:nvSpPr>
            <p:cNvPr name="TextBox 3" id="3"/>
            <p:cNvSpPr txBox="true"/>
            <p:nvPr/>
          </p:nvSpPr>
          <p:spPr>
            <a:xfrm rot="0">
              <a:off x="0" y="66675"/>
              <a:ext cx="9465804" cy="1555116"/>
            </a:xfrm>
            <a:prstGeom prst="rect">
              <a:avLst/>
            </a:prstGeom>
          </p:spPr>
          <p:txBody>
            <a:bodyPr anchor="t" rtlCol="false" tIns="0" lIns="0" bIns="0" rIns="0">
              <a:spAutoFit/>
            </a:bodyPr>
            <a:lstStyle/>
            <a:p>
              <a:pPr>
                <a:lnSpc>
                  <a:spcPts val="8800"/>
                </a:lnSpc>
              </a:pPr>
              <a:r>
                <a:rPr lang="en-US" sz="8000">
                  <a:solidFill>
                    <a:srgbClr val="111B1E"/>
                  </a:solidFill>
                  <a:latin typeface="Cormorant Garamond Bold"/>
                </a:rPr>
                <a:t>Description</a:t>
              </a:r>
            </a:p>
          </p:txBody>
        </p:sp>
        <p:sp>
          <p:nvSpPr>
            <p:cNvPr name="TextBox 4" id="4"/>
            <p:cNvSpPr txBox="true"/>
            <p:nvPr/>
          </p:nvSpPr>
          <p:spPr>
            <a:xfrm rot="0">
              <a:off x="0" y="1964422"/>
              <a:ext cx="9465804" cy="8438092"/>
            </a:xfrm>
            <a:prstGeom prst="rect">
              <a:avLst/>
            </a:prstGeom>
          </p:spPr>
          <p:txBody>
            <a:bodyPr anchor="t" rtlCol="false" tIns="0" lIns="0" bIns="0" rIns="0">
              <a:spAutoFit/>
            </a:bodyPr>
            <a:lstStyle/>
            <a:p>
              <a:pPr algn="just">
                <a:lnSpc>
                  <a:spcPts val="2799"/>
                </a:lnSpc>
              </a:pPr>
              <a:r>
                <a:rPr lang="en-US" sz="1999" spc="19">
                  <a:solidFill>
                    <a:srgbClr val="111B1E"/>
                  </a:solidFill>
                  <a:latin typeface="Glacial Indifference"/>
                </a:rPr>
                <a:t>Proyek ini bertujuan untuk mengimplementasikan beberapa fungsi pengolahan gambar pada tingkat piksel dengan menggunakan bahasa pemrograman VHDL. Fungsi utama yang akan diimplementasikan melibatkan konversi gambar ke skala abu-abu, konversi gambar ke skala warna pilihan (merah, hijau, atau biru), dan perubahan ukuran gambar. Proses konversi gambar ke skala abu-abu akan dilakukan dengan mengubah setiap nilai piksel gambar menjadi tingkat keabuan yang sesuai.  </a:t>
              </a:r>
            </a:p>
            <a:p>
              <a:pPr algn="just">
                <a:lnSpc>
                  <a:spcPts val="2799"/>
                </a:lnSpc>
              </a:pPr>
            </a:p>
            <a:p>
              <a:pPr algn="just">
                <a:lnSpc>
                  <a:spcPts val="2799"/>
                </a:lnSpc>
              </a:pPr>
              <a:r>
                <a:rPr lang="en-US" sz="1999" spc="19">
                  <a:solidFill>
                    <a:srgbClr val="111B1E"/>
                  </a:solidFill>
                  <a:latin typeface="Glacial Indifference"/>
                </a:rPr>
                <a:t>Proses konversi ke warna pilihan dilakukan dengan mengubah setiap warna piksel pada gambar menjadi tingkat warna pilihan yang sesuai (merah, hijau, atau biru). Fungsi resize pada proyek ini bertujuan untuk memberikan kemampuan kepada pengguna untuk mengubah ukuran gambar sesuai dengan parameter yang diberikan, sehingga memfasilitasi fleksibilitas dalam tampilan gambar. </a:t>
              </a:r>
            </a:p>
            <a:p>
              <a:pPr algn="just">
                <a:lnSpc>
                  <a:spcPts val="2799"/>
                </a:lnSpc>
              </a:pPr>
            </a:p>
          </p:txBody>
        </p:sp>
      </p:grpSp>
      <p:sp>
        <p:nvSpPr>
          <p:cNvPr name="AutoShape 5" id="5"/>
          <p:cNvSpPr/>
          <p:nvPr/>
        </p:nvSpPr>
        <p:spPr>
          <a:xfrm rot="0">
            <a:off x="17233953" y="0"/>
            <a:ext cx="25347" cy="11612150"/>
          </a:xfrm>
          <a:prstGeom prst="rect">
            <a:avLst/>
          </a:prstGeom>
          <a:solidFill>
            <a:srgbClr val="111B1E">
              <a:alpha val="29804"/>
            </a:srgbClr>
          </a:solidFill>
        </p:spPr>
      </p:sp>
      <p:sp>
        <p:nvSpPr>
          <p:cNvPr name="AutoShape 6" id="6"/>
          <p:cNvSpPr/>
          <p:nvPr/>
        </p:nvSpPr>
        <p:spPr>
          <a:xfrm rot="0">
            <a:off x="9004353" y="0"/>
            <a:ext cx="25347" cy="11612150"/>
          </a:xfrm>
          <a:prstGeom prst="rect">
            <a:avLst/>
          </a:prstGeom>
          <a:solidFill>
            <a:srgbClr val="111B1E">
              <a:alpha val="29804"/>
            </a:srgbClr>
          </a:solidFill>
        </p:spPr>
      </p:sp>
      <p:sp>
        <p:nvSpPr>
          <p:cNvPr name="Freeform 7" id="7"/>
          <p:cNvSpPr/>
          <p:nvPr/>
        </p:nvSpPr>
        <p:spPr>
          <a:xfrm flipH="false" flipV="false" rot="0">
            <a:off x="965253" y="0"/>
            <a:ext cx="7429500" cy="7744821"/>
          </a:xfrm>
          <a:custGeom>
            <a:avLst/>
            <a:gdLst/>
            <a:ahLst/>
            <a:cxnLst/>
            <a:rect r="r" b="b" t="t" l="l"/>
            <a:pathLst>
              <a:path h="7744821" w="7429500">
                <a:moveTo>
                  <a:pt x="0" y="0"/>
                </a:moveTo>
                <a:lnTo>
                  <a:pt x="7429500" y="0"/>
                </a:lnTo>
                <a:lnTo>
                  <a:pt x="7429500" y="7744821"/>
                </a:lnTo>
                <a:lnTo>
                  <a:pt x="0" y="7744821"/>
                </a:lnTo>
                <a:lnTo>
                  <a:pt x="0" y="0"/>
                </a:lnTo>
                <a:close/>
              </a:path>
            </a:pathLst>
          </a:custGeom>
          <a:blipFill>
            <a:blip r:embed="rId2"/>
            <a:stretch>
              <a:fillRect l="-17948" t="0" r="0" b="-13146"/>
            </a:stretch>
          </a:blipFill>
        </p:spPr>
      </p:sp>
      <p:sp>
        <p:nvSpPr>
          <p:cNvPr name="AutoShape 8" id="8"/>
          <p:cNvSpPr/>
          <p:nvPr/>
        </p:nvSpPr>
        <p:spPr>
          <a:xfrm rot="0">
            <a:off x="0" y="0"/>
            <a:ext cx="419100" cy="419100"/>
          </a:xfrm>
          <a:prstGeom prst="rect">
            <a:avLst/>
          </a:prstGeom>
          <a:solidFill>
            <a:srgbClr val="111B1E"/>
          </a:solidFill>
        </p:spPr>
      </p:sp>
      <p:sp>
        <p:nvSpPr>
          <p:cNvPr name="AutoShape 9" id="9"/>
          <p:cNvSpPr/>
          <p:nvPr/>
        </p:nvSpPr>
        <p:spPr>
          <a:xfrm rot="0">
            <a:off x="18135600" y="0"/>
            <a:ext cx="1181100" cy="11277600"/>
          </a:xfrm>
          <a:prstGeom prst="rect">
            <a:avLst/>
          </a:prstGeom>
          <a:solidFill>
            <a:srgbClr val="111B1E"/>
          </a:solidFill>
        </p:spPr>
      </p:sp>
      <p:sp>
        <p:nvSpPr>
          <p:cNvPr name="TextBox 10" id="10"/>
          <p:cNvSpPr txBox="true"/>
          <p:nvPr/>
        </p:nvSpPr>
        <p:spPr>
          <a:xfrm rot="0">
            <a:off x="1028700" y="8847367"/>
            <a:ext cx="6878058" cy="410933"/>
          </a:xfrm>
          <a:prstGeom prst="rect">
            <a:avLst/>
          </a:prstGeom>
        </p:spPr>
        <p:txBody>
          <a:bodyPr anchor="t" rtlCol="false" tIns="0" lIns="0" bIns="0" rIns="0">
            <a:spAutoFit/>
          </a:bodyPr>
          <a:lstStyle/>
          <a:p>
            <a:pPr>
              <a:lnSpc>
                <a:spcPts val="3359"/>
              </a:lnSpc>
            </a:pPr>
            <a:r>
              <a:rPr lang="en-US" sz="2399" spc="143">
                <a:solidFill>
                  <a:srgbClr val="111B1E"/>
                </a:solidFill>
                <a:latin typeface="Cormorant Garamond Bold"/>
              </a:rPr>
              <a:t>Perancangan Sistem Digital - BP08</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46153" y="0"/>
            <a:ext cx="25347" cy="11612150"/>
          </a:xfrm>
          <a:prstGeom prst="rect">
            <a:avLst/>
          </a:prstGeom>
          <a:solidFill>
            <a:srgbClr val="111B1E">
              <a:alpha val="29804"/>
            </a:srgbClr>
          </a:solidFill>
        </p:spPr>
      </p:sp>
      <p:sp>
        <p:nvSpPr>
          <p:cNvPr name="AutoShape 3" id="3"/>
          <p:cNvSpPr/>
          <p:nvPr/>
        </p:nvSpPr>
        <p:spPr>
          <a:xfrm rot="0">
            <a:off x="17868900" y="0"/>
            <a:ext cx="419100" cy="419100"/>
          </a:xfrm>
          <a:prstGeom prst="rect">
            <a:avLst/>
          </a:prstGeom>
          <a:solidFill>
            <a:srgbClr val="111B1E"/>
          </a:solidFill>
        </p:spPr>
      </p:sp>
      <p:sp>
        <p:nvSpPr>
          <p:cNvPr name="TextBox 4" id="4"/>
          <p:cNvSpPr txBox="true"/>
          <p:nvPr/>
        </p:nvSpPr>
        <p:spPr>
          <a:xfrm rot="0">
            <a:off x="9669148" y="6506747"/>
            <a:ext cx="6878058" cy="405765"/>
          </a:xfrm>
          <a:prstGeom prst="rect">
            <a:avLst/>
          </a:prstGeom>
        </p:spPr>
        <p:txBody>
          <a:bodyPr anchor="t" rtlCol="false" tIns="0" lIns="0" bIns="0" rIns="0">
            <a:spAutoFit/>
          </a:bodyPr>
          <a:lstStyle/>
          <a:p>
            <a:pPr>
              <a:lnSpc>
                <a:spcPts val="3359"/>
              </a:lnSpc>
            </a:pPr>
            <a:r>
              <a:rPr lang="en-US" sz="2400" spc="144">
                <a:solidFill>
                  <a:srgbClr val="FFFFFF"/>
                </a:solidFill>
                <a:latin typeface="Cormorant Garamond Bold"/>
              </a:rPr>
              <a:t>Vis</a:t>
            </a:r>
          </a:p>
        </p:txBody>
      </p:sp>
      <p:sp>
        <p:nvSpPr>
          <p:cNvPr name="AutoShape 5" id="5"/>
          <p:cNvSpPr/>
          <p:nvPr/>
        </p:nvSpPr>
        <p:spPr>
          <a:xfrm rot="0">
            <a:off x="9006006" y="-598260"/>
            <a:ext cx="8520225" cy="11483520"/>
          </a:xfrm>
          <a:prstGeom prst="rect">
            <a:avLst/>
          </a:prstGeom>
          <a:gradFill rotWithShape="true">
            <a:gsLst>
              <a:gs pos="0">
                <a:srgbClr val="A6A6A6">
                  <a:alpha val="100000"/>
                </a:srgbClr>
              </a:gs>
              <a:gs pos="100000">
                <a:srgbClr val="FFFFFF">
                  <a:alpha val="100000"/>
                </a:srgbClr>
              </a:gs>
            </a:gsLst>
            <a:lin ang="0"/>
          </a:gradFill>
        </p:spPr>
      </p:sp>
      <p:sp>
        <p:nvSpPr>
          <p:cNvPr name="AutoShape 6" id="6"/>
          <p:cNvSpPr/>
          <p:nvPr/>
        </p:nvSpPr>
        <p:spPr>
          <a:xfrm rot="0">
            <a:off x="9669148" y="3074194"/>
            <a:ext cx="439633" cy="439633"/>
          </a:xfrm>
          <a:prstGeom prst="rect">
            <a:avLst/>
          </a:prstGeom>
          <a:solidFill>
            <a:srgbClr val="FFFFFF"/>
          </a:solidFill>
        </p:spPr>
      </p:sp>
      <p:sp>
        <p:nvSpPr>
          <p:cNvPr name="AutoShape 7" id="7"/>
          <p:cNvSpPr/>
          <p:nvPr/>
        </p:nvSpPr>
        <p:spPr>
          <a:xfrm rot="0">
            <a:off x="9669148" y="4520184"/>
            <a:ext cx="439633" cy="439633"/>
          </a:xfrm>
          <a:prstGeom prst="rect">
            <a:avLst/>
          </a:prstGeom>
          <a:solidFill>
            <a:srgbClr val="FFFFFF"/>
          </a:solidFill>
        </p:spPr>
      </p:sp>
      <p:sp>
        <p:nvSpPr>
          <p:cNvPr name="AutoShape 8" id="8"/>
          <p:cNvSpPr/>
          <p:nvPr/>
        </p:nvSpPr>
        <p:spPr>
          <a:xfrm rot="0">
            <a:off x="9669148" y="5969467"/>
            <a:ext cx="439633" cy="439633"/>
          </a:xfrm>
          <a:prstGeom prst="rect">
            <a:avLst/>
          </a:prstGeom>
          <a:solidFill>
            <a:srgbClr val="FFFFFF"/>
          </a:solidFill>
        </p:spPr>
      </p:sp>
      <p:sp>
        <p:nvSpPr>
          <p:cNvPr name="Freeform 9" id="9"/>
          <p:cNvSpPr/>
          <p:nvPr/>
        </p:nvSpPr>
        <p:spPr>
          <a:xfrm flipH="false" flipV="false" rot="0">
            <a:off x="14880607" y="2754730"/>
            <a:ext cx="1022496" cy="1008923"/>
          </a:xfrm>
          <a:custGeom>
            <a:avLst/>
            <a:gdLst/>
            <a:ahLst/>
            <a:cxnLst/>
            <a:rect r="r" b="b" t="t" l="l"/>
            <a:pathLst>
              <a:path h="1008923" w="1022496">
                <a:moveTo>
                  <a:pt x="0" y="0"/>
                </a:moveTo>
                <a:lnTo>
                  <a:pt x="1022497" y="0"/>
                </a:lnTo>
                <a:lnTo>
                  <a:pt x="1022497" y="1008924"/>
                </a:lnTo>
                <a:lnTo>
                  <a:pt x="0" y="1008924"/>
                </a:lnTo>
                <a:lnTo>
                  <a:pt x="0" y="0"/>
                </a:lnTo>
                <a:close/>
              </a:path>
            </a:pathLst>
          </a:custGeom>
          <a:blipFill>
            <a:blip r:embed="rId2"/>
            <a:stretch>
              <a:fillRect l="0" t="0" r="0" b="0"/>
            </a:stretch>
          </a:blipFill>
        </p:spPr>
      </p:sp>
      <p:sp>
        <p:nvSpPr>
          <p:cNvPr name="Freeform 10" id="10"/>
          <p:cNvSpPr/>
          <p:nvPr/>
        </p:nvSpPr>
        <p:spPr>
          <a:xfrm flipH="false" flipV="false" rot="0">
            <a:off x="12117315" y="5573500"/>
            <a:ext cx="1148804" cy="1148804"/>
          </a:xfrm>
          <a:custGeom>
            <a:avLst/>
            <a:gdLst/>
            <a:ahLst/>
            <a:cxnLst/>
            <a:rect r="r" b="b" t="t" l="l"/>
            <a:pathLst>
              <a:path h="1148804" w="1148804">
                <a:moveTo>
                  <a:pt x="0" y="0"/>
                </a:moveTo>
                <a:lnTo>
                  <a:pt x="1148804" y="0"/>
                </a:lnTo>
                <a:lnTo>
                  <a:pt x="1148804" y="1148804"/>
                </a:lnTo>
                <a:lnTo>
                  <a:pt x="0" y="1148804"/>
                </a:lnTo>
                <a:lnTo>
                  <a:pt x="0" y="0"/>
                </a:lnTo>
                <a:close/>
              </a:path>
            </a:pathLst>
          </a:custGeom>
          <a:blipFill>
            <a:blip r:embed="rId3"/>
            <a:stretch>
              <a:fillRect l="0" t="0" r="0" b="0"/>
            </a:stretch>
          </a:blipFill>
        </p:spPr>
      </p:sp>
      <p:sp>
        <p:nvSpPr>
          <p:cNvPr name="Freeform 11" id="11"/>
          <p:cNvSpPr/>
          <p:nvPr/>
        </p:nvSpPr>
        <p:spPr>
          <a:xfrm flipH="false" flipV="false" rot="0">
            <a:off x="12691717" y="3879319"/>
            <a:ext cx="1721363" cy="1721363"/>
          </a:xfrm>
          <a:custGeom>
            <a:avLst/>
            <a:gdLst/>
            <a:ahLst/>
            <a:cxnLst/>
            <a:rect r="r" b="b" t="t" l="l"/>
            <a:pathLst>
              <a:path h="1721363" w="1721363">
                <a:moveTo>
                  <a:pt x="0" y="0"/>
                </a:moveTo>
                <a:lnTo>
                  <a:pt x="1721363" y="0"/>
                </a:lnTo>
                <a:lnTo>
                  <a:pt x="1721363" y="1721363"/>
                </a:lnTo>
                <a:lnTo>
                  <a:pt x="0" y="1721363"/>
                </a:lnTo>
                <a:lnTo>
                  <a:pt x="0" y="0"/>
                </a:lnTo>
                <a:close/>
              </a:path>
            </a:pathLst>
          </a:custGeom>
          <a:blipFill>
            <a:blip r:embed="rId4"/>
            <a:stretch>
              <a:fillRect l="0" t="0" r="0" b="0"/>
            </a:stretch>
          </a:blipFill>
        </p:spPr>
      </p:sp>
      <p:sp>
        <p:nvSpPr>
          <p:cNvPr name="TextBox 12" id="12"/>
          <p:cNvSpPr txBox="true"/>
          <p:nvPr/>
        </p:nvSpPr>
        <p:spPr>
          <a:xfrm rot="0">
            <a:off x="1028700" y="1095375"/>
            <a:ext cx="4475677" cy="1149668"/>
          </a:xfrm>
          <a:prstGeom prst="rect">
            <a:avLst/>
          </a:prstGeom>
        </p:spPr>
        <p:txBody>
          <a:bodyPr anchor="t" rtlCol="false" tIns="0" lIns="0" bIns="0" rIns="0">
            <a:spAutoFit/>
          </a:bodyPr>
          <a:lstStyle/>
          <a:p>
            <a:pPr>
              <a:lnSpc>
                <a:spcPts val="8800"/>
              </a:lnSpc>
            </a:pPr>
            <a:r>
              <a:rPr lang="en-US" sz="8000">
                <a:solidFill>
                  <a:srgbClr val="111B1E"/>
                </a:solidFill>
                <a:latin typeface="Cormorant Garamond Bold"/>
              </a:rPr>
              <a:t>Objectives</a:t>
            </a:r>
          </a:p>
        </p:txBody>
      </p:sp>
      <p:sp>
        <p:nvSpPr>
          <p:cNvPr name="TextBox 13" id="13"/>
          <p:cNvSpPr txBox="true"/>
          <p:nvPr/>
        </p:nvSpPr>
        <p:spPr>
          <a:xfrm rot="0">
            <a:off x="1028700" y="2655797"/>
            <a:ext cx="7136445" cy="5563616"/>
          </a:xfrm>
          <a:prstGeom prst="rect">
            <a:avLst/>
          </a:prstGeom>
        </p:spPr>
        <p:txBody>
          <a:bodyPr anchor="t" rtlCol="false" tIns="0" lIns="0" bIns="0" rIns="0">
            <a:spAutoFit/>
          </a:bodyPr>
          <a:lstStyle/>
          <a:p>
            <a:pPr marL="496572" indent="-248286" lvl="1">
              <a:lnSpc>
                <a:spcPts val="3427"/>
              </a:lnSpc>
              <a:buFont typeface="Arial"/>
              <a:buChar char="•"/>
            </a:pPr>
            <a:r>
              <a:rPr lang="en-US" sz="2300">
                <a:solidFill>
                  <a:srgbClr val="111B1E"/>
                </a:solidFill>
                <a:latin typeface="Glacial Indifference"/>
              </a:rPr>
              <a:t>Membangun implementasi perangkat keras menggunakan VHDL untuk pengolahan gambar pada tingkat piksel.</a:t>
            </a:r>
          </a:p>
          <a:p>
            <a:pPr marL="496572" indent="-248286" lvl="1">
              <a:lnSpc>
                <a:spcPts val="3427"/>
              </a:lnSpc>
              <a:buFont typeface="Arial"/>
              <a:buChar char="•"/>
            </a:pPr>
            <a:r>
              <a:rPr lang="en-US" sz="2300">
                <a:solidFill>
                  <a:srgbClr val="111B1E"/>
                </a:solidFill>
                <a:latin typeface="Glacial Indifference"/>
              </a:rPr>
              <a:t>Mengubah setiap nilai piksel gambar ke tingkat keabuan yang sesuai, memungkinkan representasi gambar dalam skala abu-abu (grayscale).</a:t>
            </a:r>
          </a:p>
          <a:p>
            <a:pPr marL="496572" indent="-248286" lvl="1">
              <a:lnSpc>
                <a:spcPts val="3427"/>
              </a:lnSpc>
              <a:buFont typeface="Arial"/>
              <a:buChar char="•"/>
            </a:pPr>
            <a:r>
              <a:rPr lang="en-US" sz="2300">
                <a:solidFill>
                  <a:srgbClr val="111B1E"/>
                </a:solidFill>
                <a:latin typeface="Glacial Indifference"/>
              </a:rPr>
              <a:t>Mengubah setiap nilai piksel gambar ke warna pilihan (merah, hijau, atau biru) dengan tingkat skala warna yang sesuai.</a:t>
            </a:r>
          </a:p>
          <a:p>
            <a:pPr marL="496572" indent="-248286" lvl="1">
              <a:lnSpc>
                <a:spcPts val="3427"/>
              </a:lnSpc>
              <a:buFont typeface="Arial"/>
              <a:buChar char="•"/>
            </a:pPr>
            <a:r>
              <a:rPr lang="en-US" sz="2300">
                <a:solidFill>
                  <a:srgbClr val="111B1E"/>
                </a:solidFill>
                <a:latin typeface="Glacial Indifference"/>
              </a:rPr>
              <a:t>Mengimplementasikan fungsi resize untuk mengubah ukuran gambar sesuai dengan parameter yang diberikan, memfasilitasi fleksibilitas dalam tampilan gambar.</a:t>
            </a:r>
          </a:p>
        </p:txBody>
      </p:sp>
      <p:sp>
        <p:nvSpPr>
          <p:cNvPr name="TextBox 14" id="14"/>
          <p:cNvSpPr txBox="true"/>
          <p:nvPr/>
        </p:nvSpPr>
        <p:spPr>
          <a:xfrm rot="0">
            <a:off x="9451998" y="1095375"/>
            <a:ext cx="4475677" cy="1149668"/>
          </a:xfrm>
          <a:prstGeom prst="rect">
            <a:avLst/>
          </a:prstGeom>
        </p:spPr>
        <p:txBody>
          <a:bodyPr anchor="t" rtlCol="false" tIns="0" lIns="0" bIns="0" rIns="0">
            <a:spAutoFit/>
          </a:bodyPr>
          <a:lstStyle/>
          <a:p>
            <a:pPr>
              <a:lnSpc>
                <a:spcPts val="8800"/>
              </a:lnSpc>
            </a:pPr>
            <a:r>
              <a:rPr lang="en-US" sz="8000">
                <a:solidFill>
                  <a:srgbClr val="FFFFFF"/>
                </a:solidFill>
                <a:latin typeface="Cormorant Garamond Bold"/>
              </a:rPr>
              <a:t>Equipment</a:t>
            </a:r>
          </a:p>
        </p:txBody>
      </p:sp>
      <p:sp>
        <p:nvSpPr>
          <p:cNvPr name="TextBox 15" id="15"/>
          <p:cNvSpPr txBox="true"/>
          <p:nvPr/>
        </p:nvSpPr>
        <p:spPr>
          <a:xfrm rot="0">
            <a:off x="10258163" y="2966457"/>
            <a:ext cx="4622445" cy="547370"/>
          </a:xfrm>
          <a:prstGeom prst="rect">
            <a:avLst/>
          </a:prstGeom>
        </p:spPr>
        <p:txBody>
          <a:bodyPr anchor="t" rtlCol="false" tIns="0" lIns="0" bIns="0" rIns="0">
            <a:spAutoFit/>
          </a:bodyPr>
          <a:lstStyle/>
          <a:p>
            <a:pPr algn="just">
              <a:lnSpc>
                <a:spcPts val="4419"/>
              </a:lnSpc>
            </a:pPr>
            <a:r>
              <a:rPr lang="en-US" sz="3399" spc="203">
                <a:solidFill>
                  <a:srgbClr val="F7F4FA"/>
                </a:solidFill>
                <a:latin typeface="Assistant Semi-Bold"/>
              </a:rPr>
              <a:t>VISUAL STUDIO CODE</a:t>
            </a:r>
          </a:p>
        </p:txBody>
      </p:sp>
      <p:sp>
        <p:nvSpPr>
          <p:cNvPr name="TextBox 16" id="16"/>
          <p:cNvSpPr txBox="true"/>
          <p:nvPr/>
        </p:nvSpPr>
        <p:spPr>
          <a:xfrm rot="0">
            <a:off x="10258163" y="4412447"/>
            <a:ext cx="4622445" cy="547370"/>
          </a:xfrm>
          <a:prstGeom prst="rect">
            <a:avLst/>
          </a:prstGeom>
        </p:spPr>
        <p:txBody>
          <a:bodyPr anchor="t" rtlCol="false" tIns="0" lIns="0" bIns="0" rIns="0">
            <a:spAutoFit/>
          </a:bodyPr>
          <a:lstStyle/>
          <a:p>
            <a:pPr algn="just">
              <a:lnSpc>
                <a:spcPts val="4419"/>
              </a:lnSpc>
            </a:pPr>
            <a:r>
              <a:rPr lang="en-US" sz="3399" spc="203">
                <a:solidFill>
                  <a:srgbClr val="F7F4FA"/>
                </a:solidFill>
                <a:latin typeface="Assistant Semi-Bold"/>
              </a:rPr>
              <a:t>MODELSIM</a:t>
            </a:r>
          </a:p>
        </p:txBody>
      </p:sp>
      <p:sp>
        <p:nvSpPr>
          <p:cNvPr name="TextBox 17" id="17"/>
          <p:cNvSpPr txBox="true"/>
          <p:nvPr/>
        </p:nvSpPr>
        <p:spPr>
          <a:xfrm rot="0">
            <a:off x="10258163" y="5855167"/>
            <a:ext cx="4622445" cy="547370"/>
          </a:xfrm>
          <a:prstGeom prst="rect">
            <a:avLst/>
          </a:prstGeom>
        </p:spPr>
        <p:txBody>
          <a:bodyPr anchor="t" rtlCol="false" tIns="0" lIns="0" bIns="0" rIns="0">
            <a:spAutoFit/>
          </a:bodyPr>
          <a:lstStyle/>
          <a:p>
            <a:pPr algn="just">
              <a:lnSpc>
                <a:spcPts val="4419"/>
              </a:lnSpc>
            </a:pPr>
            <a:r>
              <a:rPr lang="en-US" sz="3399" spc="203">
                <a:solidFill>
                  <a:srgbClr val="F7F4FA"/>
                </a:solidFill>
                <a:latin typeface="Assistant Semi-Bold"/>
              </a:rPr>
              <a:t>GITHUB</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52500" y="-627128"/>
            <a:ext cx="8520225" cy="11483520"/>
          </a:xfrm>
          <a:prstGeom prst="rect">
            <a:avLst/>
          </a:prstGeom>
          <a:solidFill>
            <a:srgbClr val="111B1E"/>
          </a:solidFill>
        </p:spPr>
      </p:sp>
      <p:sp>
        <p:nvSpPr>
          <p:cNvPr name="AutoShape 3" id="3"/>
          <p:cNvSpPr/>
          <p:nvPr/>
        </p:nvSpPr>
        <p:spPr>
          <a:xfrm rot="0">
            <a:off x="7893699" y="-662575"/>
            <a:ext cx="25347" cy="11612150"/>
          </a:xfrm>
          <a:prstGeom prst="rect">
            <a:avLst/>
          </a:prstGeom>
          <a:solidFill>
            <a:srgbClr val="111B1E">
              <a:alpha val="29804"/>
            </a:srgbClr>
          </a:solidFill>
        </p:spPr>
      </p:sp>
      <p:sp>
        <p:nvSpPr>
          <p:cNvPr name="AutoShape 4" id="4"/>
          <p:cNvSpPr/>
          <p:nvPr/>
        </p:nvSpPr>
        <p:spPr>
          <a:xfrm rot="0">
            <a:off x="16110511" y="-662575"/>
            <a:ext cx="25347" cy="11612150"/>
          </a:xfrm>
          <a:prstGeom prst="rect">
            <a:avLst/>
          </a:prstGeom>
          <a:solidFill>
            <a:srgbClr val="111B1E">
              <a:alpha val="29804"/>
            </a:srgbClr>
          </a:solidFill>
        </p:spPr>
      </p:sp>
      <p:sp>
        <p:nvSpPr>
          <p:cNvPr name="AutoShape 5" id="5"/>
          <p:cNvSpPr/>
          <p:nvPr/>
        </p:nvSpPr>
        <p:spPr>
          <a:xfrm rot="0">
            <a:off x="16110511" y="8526104"/>
            <a:ext cx="2912436" cy="2301420"/>
          </a:xfrm>
          <a:prstGeom prst="rect">
            <a:avLst/>
          </a:prstGeom>
          <a:solidFill>
            <a:srgbClr val="111B1E"/>
          </a:solidFill>
        </p:spPr>
      </p:sp>
      <p:sp>
        <p:nvSpPr>
          <p:cNvPr name="Freeform 6" id="6"/>
          <p:cNvSpPr/>
          <p:nvPr/>
        </p:nvSpPr>
        <p:spPr>
          <a:xfrm flipH="false" flipV="false" rot="0">
            <a:off x="9287316" y="3260630"/>
            <a:ext cx="5454924" cy="4605062"/>
          </a:xfrm>
          <a:custGeom>
            <a:avLst/>
            <a:gdLst/>
            <a:ahLst/>
            <a:cxnLst/>
            <a:rect r="r" b="b" t="t" l="l"/>
            <a:pathLst>
              <a:path h="4605062" w="5454924">
                <a:moveTo>
                  <a:pt x="0" y="0"/>
                </a:moveTo>
                <a:lnTo>
                  <a:pt x="5454924" y="0"/>
                </a:lnTo>
                <a:lnTo>
                  <a:pt x="5454924" y="4605062"/>
                </a:lnTo>
                <a:lnTo>
                  <a:pt x="0" y="4605062"/>
                </a:lnTo>
                <a:lnTo>
                  <a:pt x="0" y="0"/>
                </a:lnTo>
                <a:close/>
              </a:path>
            </a:pathLst>
          </a:custGeom>
          <a:blipFill>
            <a:blip r:embed="rId2"/>
            <a:stretch>
              <a:fillRect l="0" t="0" r="0" b="0"/>
            </a:stretch>
          </a:blipFill>
        </p:spPr>
      </p:sp>
      <p:sp>
        <p:nvSpPr>
          <p:cNvPr name="TextBox 7" id="7"/>
          <p:cNvSpPr txBox="true"/>
          <p:nvPr/>
        </p:nvSpPr>
        <p:spPr>
          <a:xfrm rot="0">
            <a:off x="9565075" y="1336358"/>
            <a:ext cx="7067970" cy="993777"/>
          </a:xfrm>
          <a:prstGeom prst="rect">
            <a:avLst/>
          </a:prstGeom>
        </p:spPr>
        <p:txBody>
          <a:bodyPr anchor="t" rtlCol="false" tIns="0" lIns="0" bIns="0" rIns="0">
            <a:spAutoFit/>
          </a:bodyPr>
          <a:lstStyle/>
          <a:p>
            <a:pPr>
              <a:lnSpc>
                <a:spcPts val="7700"/>
              </a:lnSpc>
            </a:pPr>
            <a:r>
              <a:rPr lang="en-US" sz="7000">
                <a:solidFill>
                  <a:srgbClr val="111B1E"/>
                </a:solidFill>
                <a:latin typeface="Cormorant Garamond Bold"/>
              </a:rPr>
              <a:t>FSM Diagram</a:t>
            </a:r>
          </a:p>
        </p:txBody>
      </p:sp>
      <p:sp>
        <p:nvSpPr>
          <p:cNvPr name="TextBox 8" id="8"/>
          <p:cNvSpPr txBox="true"/>
          <p:nvPr/>
        </p:nvSpPr>
        <p:spPr>
          <a:xfrm rot="5400000">
            <a:off x="13844083" y="4503246"/>
            <a:ext cx="6878058" cy="410933"/>
          </a:xfrm>
          <a:prstGeom prst="rect">
            <a:avLst/>
          </a:prstGeom>
        </p:spPr>
        <p:txBody>
          <a:bodyPr anchor="t" rtlCol="false" tIns="0" lIns="0" bIns="0" rIns="0">
            <a:spAutoFit/>
          </a:bodyPr>
          <a:lstStyle/>
          <a:p>
            <a:pPr>
              <a:lnSpc>
                <a:spcPts val="3359"/>
              </a:lnSpc>
            </a:pPr>
            <a:r>
              <a:rPr lang="en-US" sz="2399" spc="143">
                <a:solidFill>
                  <a:srgbClr val="111B1E"/>
                </a:solidFill>
                <a:latin typeface="Cormorant Garamond Bold"/>
              </a:rPr>
              <a:t>Perancangan Sistem Digital</a:t>
            </a:r>
          </a:p>
        </p:txBody>
      </p:sp>
      <p:sp>
        <p:nvSpPr>
          <p:cNvPr name="TextBox 9" id="9"/>
          <p:cNvSpPr txBox="true"/>
          <p:nvPr/>
        </p:nvSpPr>
        <p:spPr>
          <a:xfrm rot="0">
            <a:off x="448535" y="1222058"/>
            <a:ext cx="6768889" cy="7795260"/>
          </a:xfrm>
          <a:prstGeom prst="rect">
            <a:avLst/>
          </a:prstGeom>
        </p:spPr>
        <p:txBody>
          <a:bodyPr anchor="t" rtlCol="false" tIns="0" lIns="0" bIns="0" rIns="0">
            <a:spAutoFit/>
          </a:bodyPr>
          <a:lstStyle/>
          <a:p>
            <a:pPr algn="just">
              <a:lnSpc>
                <a:spcPts val="2940"/>
              </a:lnSpc>
            </a:pPr>
            <a:r>
              <a:rPr lang="en-US" sz="2100">
                <a:solidFill>
                  <a:srgbClr val="FFFFFF"/>
                </a:solidFill>
                <a:latin typeface="Glacial Indifference"/>
              </a:rPr>
              <a:t>Proses utama pada CPU membentuk FSM yang melibatkan beberapa state seperti IDLE, FETCH, DECODE, READ, EXECUTE, dan COMPLETE. Melalui arsitektur RTL, proyek ini memperkenalkan komponen-komponen seperti DECODER dan ALU, yang bekerja bersama untuk mengatur alur eksekusi instruksi. ALU dalam proyek ini mencakup berbagai komponen pengolahan gambar seperti grayscale, greenscale, redscale, dan bluescale.</a:t>
            </a:r>
          </a:p>
          <a:p>
            <a:pPr algn="just">
              <a:lnSpc>
                <a:spcPts val="2940"/>
              </a:lnSpc>
            </a:pPr>
          </a:p>
          <a:p>
            <a:pPr algn="just">
              <a:lnSpc>
                <a:spcPts val="2940"/>
              </a:lnSpc>
            </a:pPr>
            <a:r>
              <a:rPr lang="en-US" sz="2100">
                <a:solidFill>
                  <a:srgbClr val="FFFFFF"/>
                </a:solidFill>
                <a:latin typeface="Glacial Indifference"/>
              </a:rPr>
              <a:t>State pertama adalah IDLE, di mana CPU menunggu sinyal enable untuk diaktifkan. Setelah diaktifkan, CPU akan bergerak ke state FETCH untuk mengambil instruksi dari port input INSTRUCTION_IN. State DECODE digunakan untuk memproses instruksi menggunakan komponen decoder dan mendapatkan sinyal opcode. State READ membaca nilai dari RAM sesuai dengan alamat yang dihasilkan dari proses decode. State EXECUTE melibatkan operasi ALU untuk menghasilkan nilai yang akan ditulis kembali ke RAM sesuai dengan alamat yang dihasilkan dari proses decode. Setelah instruksi selesai dieksekusi, state COMPLETE diaktifkan, dan CPU kembali ke state IDLE. </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59857" y="3557187"/>
            <a:ext cx="12929011" cy="1828800"/>
          </a:xfrm>
          <a:prstGeom prst="rect">
            <a:avLst/>
          </a:prstGeom>
        </p:spPr>
        <p:txBody>
          <a:bodyPr anchor="t" rtlCol="false" tIns="0" lIns="0" bIns="0" rIns="0">
            <a:spAutoFit/>
          </a:bodyPr>
          <a:lstStyle/>
          <a:p>
            <a:pPr>
              <a:lnSpc>
                <a:spcPts val="14400"/>
              </a:lnSpc>
            </a:pPr>
            <a:r>
              <a:rPr lang="en-US" sz="12000" spc="120">
                <a:solidFill>
                  <a:srgbClr val="111B1E"/>
                </a:solidFill>
                <a:latin typeface="Assistant Bold"/>
              </a:rPr>
              <a:t>Implementation</a:t>
            </a:r>
          </a:p>
        </p:txBody>
      </p:sp>
      <p:sp>
        <p:nvSpPr>
          <p:cNvPr name="AutoShape 3" id="3"/>
          <p:cNvSpPr/>
          <p:nvPr/>
        </p:nvSpPr>
        <p:spPr>
          <a:xfrm rot="0">
            <a:off x="16849410" y="-420088"/>
            <a:ext cx="25347" cy="11612150"/>
          </a:xfrm>
          <a:prstGeom prst="rect">
            <a:avLst/>
          </a:prstGeom>
          <a:solidFill>
            <a:srgbClr val="111B1E">
              <a:alpha val="29804"/>
            </a:srgbClr>
          </a:solidFill>
        </p:spPr>
      </p:sp>
      <p:sp>
        <p:nvSpPr>
          <p:cNvPr name="AutoShape 4" id="4"/>
          <p:cNvSpPr/>
          <p:nvPr/>
        </p:nvSpPr>
        <p:spPr>
          <a:xfrm rot="0">
            <a:off x="1350332" y="-420088"/>
            <a:ext cx="9525" cy="11612150"/>
          </a:xfrm>
          <a:prstGeom prst="rect">
            <a:avLst/>
          </a:prstGeom>
          <a:solidFill>
            <a:srgbClr val="111B1E">
              <a:alpha val="29804"/>
            </a:srgbClr>
          </a:solidFill>
        </p:spPr>
      </p:sp>
      <p:sp>
        <p:nvSpPr>
          <p:cNvPr name="AutoShape 5" id="5"/>
          <p:cNvSpPr/>
          <p:nvPr/>
        </p:nvSpPr>
        <p:spPr>
          <a:xfrm rot="0">
            <a:off x="-1850402" y="8519712"/>
            <a:ext cx="20536909" cy="2301420"/>
          </a:xfrm>
          <a:prstGeom prst="rect">
            <a:avLst/>
          </a:prstGeom>
          <a:solidFill>
            <a:srgbClr val="111B1E"/>
          </a:solidFill>
        </p:spPr>
      </p:sp>
      <p:sp>
        <p:nvSpPr>
          <p:cNvPr name="TextBox 6" id="6"/>
          <p:cNvSpPr txBox="true"/>
          <p:nvPr/>
        </p:nvSpPr>
        <p:spPr>
          <a:xfrm rot="0">
            <a:off x="1028700" y="9210675"/>
            <a:ext cx="13059668" cy="410933"/>
          </a:xfrm>
          <a:prstGeom prst="rect">
            <a:avLst/>
          </a:prstGeom>
        </p:spPr>
        <p:txBody>
          <a:bodyPr anchor="t" rtlCol="false" tIns="0" lIns="0" bIns="0" rIns="0">
            <a:spAutoFit/>
          </a:bodyPr>
          <a:lstStyle/>
          <a:p>
            <a:pPr>
              <a:lnSpc>
                <a:spcPts val="3359"/>
              </a:lnSpc>
            </a:pPr>
            <a:r>
              <a:rPr lang="en-US" sz="2399" spc="143">
                <a:solidFill>
                  <a:srgbClr val="FFFFFF"/>
                </a:solidFill>
                <a:latin typeface="Cormorant Garamond Bold"/>
              </a:rPr>
              <a:t>Perancangan Sistem Digital - BP08</a:t>
            </a:r>
          </a:p>
        </p:txBody>
      </p:sp>
      <p:sp>
        <p:nvSpPr>
          <p:cNvPr name="AutoShape 7" id="7"/>
          <p:cNvSpPr/>
          <p:nvPr/>
        </p:nvSpPr>
        <p:spPr>
          <a:xfrm rot="0">
            <a:off x="0" y="0"/>
            <a:ext cx="419100" cy="419100"/>
          </a:xfrm>
          <a:prstGeom prst="rect">
            <a:avLst/>
          </a:prstGeom>
          <a:solidFill>
            <a:srgbClr val="111B1E"/>
          </a:solid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849410" y="-420088"/>
            <a:ext cx="25347" cy="11612150"/>
          </a:xfrm>
          <a:prstGeom prst="rect">
            <a:avLst/>
          </a:prstGeom>
          <a:solidFill>
            <a:srgbClr val="111B1E">
              <a:alpha val="29804"/>
            </a:srgbClr>
          </a:solidFill>
        </p:spPr>
      </p:sp>
      <p:sp>
        <p:nvSpPr>
          <p:cNvPr name="AutoShape 3" id="3"/>
          <p:cNvSpPr/>
          <p:nvPr/>
        </p:nvSpPr>
        <p:spPr>
          <a:xfrm rot="0">
            <a:off x="1350332" y="-420088"/>
            <a:ext cx="9525" cy="11612150"/>
          </a:xfrm>
          <a:prstGeom prst="rect">
            <a:avLst/>
          </a:prstGeom>
          <a:solidFill>
            <a:srgbClr val="111B1E">
              <a:alpha val="29804"/>
            </a:srgbClr>
          </a:solidFill>
        </p:spPr>
      </p:sp>
      <p:sp>
        <p:nvSpPr>
          <p:cNvPr name="AutoShape 4" id="4"/>
          <p:cNvSpPr/>
          <p:nvPr/>
        </p:nvSpPr>
        <p:spPr>
          <a:xfrm rot="0">
            <a:off x="-1850402" y="8519712"/>
            <a:ext cx="20536909" cy="2301420"/>
          </a:xfrm>
          <a:prstGeom prst="rect">
            <a:avLst/>
          </a:prstGeom>
          <a:solidFill>
            <a:srgbClr val="111B1E"/>
          </a:solidFill>
        </p:spPr>
      </p:sp>
      <p:sp>
        <p:nvSpPr>
          <p:cNvPr name="AutoShape 5" id="5"/>
          <p:cNvSpPr/>
          <p:nvPr/>
        </p:nvSpPr>
        <p:spPr>
          <a:xfrm rot="0">
            <a:off x="0" y="0"/>
            <a:ext cx="419100" cy="419100"/>
          </a:xfrm>
          <a:prstGeom prst="rect">
            <a:avLst/>
          </a:prstGeom>
          <a:solidFill>
            <a:srgbClr val="111B1E"/>
          </a:solidFill>
        </p:spPr>
      </p:sp>
      <p:sp>
        <p:nvSpPr>
          <p:cNvPr name="Freeform 6" id="6"/>
          <p:cNvSpPr/>
          <p:nvPr/>
        </p:nvSpPr>
        <p:spPr>
          <a:xfrm flipH="false" flipV="false" rot="0">
            <a:off x="5720189" y="3158461"/>
            <a:ext cx="6564505" cy="1133159"/>
          </a:xfrm>
          <a:custGeom>
            <a:avLst/>
            <a:gdLst/>
            <a:ahLst/>
            <a:cxnLst/>
            <a:rect r="r" b="b" t="t" l="l"/>
            <a:pathLst>
              <a:path h="1133159" w="6564505">
                <a:moveTo>
                  <a:pt x="0" y="0"/>
                </a:moveTo>
                <a:lnTo>
                  <a:pt x="6564505" y="0"/>
                </a:lnTo>
                <a:lnTo>
                  <a:pt x="6564505" y="1133159"/>
                </a:lnTo>
                <a:lnTo>
                  <a:pt x="0" y="1133159"/>
                </a:lnTo>
                <a:lnTo>
                  <a:pt x="0" y="0"/>
                </a:lnTo>
                <a:close/>
              </a:path>
            </a:pathLst>
          </a:custGeom>
          <a:blipFill>
            <a:blip r:embed="rId2"/>
            <a:stretch>
              <a:fillRect l="0" t="0" r="0" b="0"/>
            </a:stretch>
          </a:blipFill>
        </p:spPr>
      </p:sp>
      <p:sp>
        <p:nvSpPr>
          <p:cNvPr name="TextBox 7" id="7"/>
          <p:cNvSpPr txBox="true"/>
          <p:nvPr/>
        </p:nvSpPr>
        <p:spPr>
          <a:xfrm rot="0">
            <a:off x="6940306" y="1624936"/>
            <a:ext cx="4124271" cy="1228725"/>
          </a:xfrm>
          <a:prstGeom prst="rect">
            <a:avLst/>
          </a:prstGeom>
        </p:spPr>
        <p:txBody>
          <a:bodyPr anchor="t" rtlCol="false" tIns="0" lIns="0" bIns="0" rIns="0">
            <a:spAutoFit/>
          </a:bodyPr>
          <a:lstStyle/>
          <a:p>
            <a:pPr>
              <a:lnSpc>
                <a:spcPts val="9600"/>
              </a:lnSpc>
            </a:pPr>
            <a:r>
              <a:rPr lang="en-US" sz="8000" spc="80">
                <a:solidFill>
                  <a:srgbClr val="111B1E"/>
                </a:solidFill>
                <a:latin typeface="Assistant Bold"/>
              </a:rPr>
              <a:t>Decoder</a:t>
            </a:r>
          </a:p>
        </p:txBody>
      </p:sp>
      <p:sp>
        <p:nvSpPr>
          <p:cNvPr name="TextBox 8" id="8"/>
          <p:cNvSpPr txBox="true"/>
          <p:nvPr/>
        </p:nvSpPr>
        <p:spPr>
          <a:xfrm rot="0">
            <a:off x="1028700" y="9210675"/>
            <a:ext cx="13059668" cy="410933"/>
          </a:xfrm>
          <a:prstGeom prst="rect">
            <a:avLst/>
          </a:prstGeom>
        </p:spPr>
        <p:txBody>
          <a:bodyPr anchor="t" rtlCol="false" tIns="0" lIns="0" bIns="0" rIns="0">
            <a:spAutoFit/>
          </a:bodyPr>
          <a:lstStyle/>
          <a:p>
            <a:pPr>
              <a:lnSpc>
                <a:spcPts val="3359"/>
              </a:lnSpc>
            </a:pPr>
            <a:r>
              <a:rPr lang="en-US" sz="2399" spc="143">
                <a:solidFill>
                  <a:srgbClr val="FFFFFF"/>
                </a:solidFill>
                <a:latin typeface="Cormorant Garamond Bold"/>
              </a:rPr>
              <a:t>Perancangan Sistem Digital - BP08</a:t>
            </a:r>
          </a:p>
        </p:txBody>
      </p:sp>
      <p:sp>
        <p:nvSpPr>
          <p:cNvPr name="TextBox 9" id="9"/>
          <p:cNvSpPr txBox="true"/>
          <p:nvPr/>
        </p:nvSpPr>
        <p:spPr>
          <a:xfrm rot="0">
            <a:off x="5720189" y="4695184"/>
            <a:ext cx="6768889" cy="2725420"/>
          </a:xfrm>
          <a:prstGeom prst="rect">
            <a:avLst/>
          </a:prstGeom>
        </p:spPr>
        <p:txBody>
          <a:bodyPr anchor="t" rtlCol="false" tIns="0" lIns="0" bIns="0" rIns="0">
            <a:spAutoFit/>
          </a:bodyPr>
          <a:lstStyle/>
          <a:p>
            <a:pPr algn="just">
              <a:lnSpc>
                <a:spcPts val="3079"/>
              </a:lnSpc>
            </a:pPr>
            <a:r>
              <a:rPr lang="en-US" sz="2199">
                <a:solidFill>
                  <a:srgbClr val="17161C"/>
                </a:solidFill>
                <a:latin typeface="Glacial Indifference"/>
              </a:rPr>
              <a:t>Proses yang terjadi pada decoder adalah proses mengekstraksi opcode dari instruksi. Input yang terdapat pada decoder ini adalah PROGRAM_COUNTER yang merupakan nilai counter dari program dan INSTRUCTION yang merupakan instruksi yang akan di-decode. Di sisi lain, output-nya ada OPCODE yang merupakan hasil ekstraksi dari instruksi tersebut.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849410" y="-420088"/>
            <a:ext cx="25347" cy="11612150"/>
          </a:xfrm>
          <a:prstGeom prst="rect">
            <a:avLst/>
          </a:prstGeom>
          <a:solidFill>
            <a:srgbClr val="111B1E">
              <a:alpha val="29804"/>
            </a:srgbClr>
          </a:solidFill>
        </p:spPr>
      </p:sp>
      <p:sp>
        <p:nvSpPr>
          <p:cNvPr name="AutoShape 3" id="3"/>
          <p:cNvSpPr/>
          <p:nvPr/>
        </p:nvSpPr>
        <p:spPr>
          <a:xfrm rot="0">
            <a:off x="1350332" y="-420088"/>
            <a:ext cx="9525" cy="11612150"/>
          </a:xfrm>
          <a:prstGeom prst="rect">
            <a:avLst/>
          </a:prstGeom>
          <a:solidFill>
            <a:srgbClr val="111B1E">
              <a:alpha val="29804"/>
            </a:srgbClr>
          </a:solidFill>
        </p:spPr>
      </p:sp>
      <p:sp>
        <p:nvSpPr>
          <p:cNvPr name="AutoShape 4" id="4"/>
          <p:cNvSpPr/>
          <p:nvPr/>
        </p:nvSpPr>
        <p:spPr>
          <a:xfrm rot="0">
            <a:off x="-1850402" y="8519712"/>
            <a:ext cx="20536909" cy="2301420"/>
          </a:xfrm>
          <a:prstGeom prst="rect">
            <a:avLst/>
          </a:prstGeom>
          <a:solidFill>
            <a:srgbClr val="111B1E"/>
          </a:solidFill>
        </p:spPr>
      </p:sp>
      <p:sp>
        <p:nvSpPr>
          <p:cNvPr name="AutoShape 5" id="5"/>
          <p:cNvSpPr/>
          <p:nvPr/>
        </p:nvSpPr>
        <p:spPr>
          <a:xfrm rot="0">
            <a:off x="0" y="0"/>
            <a:ext cx="419100" cy="419100"/>
          </a:xfrm>
          <a:prstGeom prst="rect">
            <a:avLst/>
          </a:prstGeom>
          <a:solidFill>
            <a:srgbClr val="111B1E"/>
          </a:solidFill>
        </p:spPr>
      </p:sp>
      <p:sp>
        <p:nvSpPr>
          <p:cNvPr name="Freeform 6" id="6"/>
          <p:cNvSpPr/>
          <p:nvPr/>
        </p:nvSpPr>
        <p:spPr>
          <a:xfrm flipH="false" flipV="false" rot="0">
            <a:off x="2973694" y="3256409"/>
            <a:ext cx="5863165" cy="4179280"/>
          </a:xfrm>
          <a:custGeom>
            <a:avLst/>
            <a:gdLst/>
            <a:ahLst/>
            <a:cxnLst/>
            <a:rect r="r" b="b" t="t" l="l"/>
            <a:pathLst>
              <a:path h="4179280" w="5863165">
                <a:moveTo>
                  <a:pt x="0" y="0"/>
                </a:moveTo>
                <a:lnTo>
                  <a:pt x="5863164" y="0"/>
                </a:lnTo>
                <a:lnTo>
                  <a:pt x="5863164" y="4179280"/>
                </a:lnTo>
                <a:lnTo>
                  <a:pt x="0" y="4179280"/>
                </a:lnTo>
                <a:lnTo>
                  <a:pt x="0" y="0"/>
                </a:lnTo>
                <a:close/>
              </a:path>
            </a:pathLst>
          </a:custGeom>
          <a:blipFill>
            <a:blip r:embed="rId2"/>
            <a:stretch>
              <a:fillRect l="0" t="0" r="0" b="0"/>
            </a:stretch>
          </a:blipFill>
        </p:spPr>
      </p:sp>
      <p:sp>
        <p:nvSpPr>
          <p:cNvPr name="TextBox 7" id="7"/>
          <p:cNvSpPr txBox="true"/>
          <p:nvPr/>
        </p:nvSpPr>
        <p:spPr>
          <a:xfrm rot="0">
            <a:off x="2934327" y="1752705"/>
            <a:ext cx="12419345" cy="1228725"/>
          </a:xfrm>
          <a:prstGeom prst="rect">
            <a:avLst/>
          </a:prstGeom>
        </p:spPr>
        <p:txBody>
          <a:bodyPr anchor="t" rtlCol="false" tIns="0" lIns="0" bIns="0" rIns="0">
            <a:spAutoFit/>
          </a:bodyPr>
          <a:lstStyle/>
          <a:p>
            <a:pPr>
              <a:lnSpc>
                <a:spcPts val="9600"/>
              </a:lnSpc>
            </a:pPr>
            <a:r>
              <a:rPr lang="en-US" sz="8000" spc="80">
                <a:solidFill>
                  <a:srgbClr val="111B1E"/>
                </a:solidFill>
                <a:latin typeface="Assistant Bold"/>
              </a:rPr>
              <a:t>Default Color to Grayscale</a:t>
            </a:r>
          </a:p>
        </p:txBody>
      </p:sp>
      <p:sp>
        <p:nvSpPr>
          <p:cNvPr name="TextBox 8" id="8"/>
          <p:cNvSpPr txBox="true"/>
          <p:nvPr/>
        </p:nvSpPr>
        <p:spPr>
          <a:xfrm rot="0">
            <a:off x="1028700" y="9210675"/>
            <a:ext cx="13059668" cy="410933"/>
          </a:xfrm>
          <a:prstGeom prst="rect">
            <a:avLst/>
          </a:prstGeom>
        </p:spPr>
        <p:txBody>
          <a:bodyPr anchor="t" rtlCol="false" tIns="0" lIns="0" bIns="0" rIns="0">
            <a:spAutoFit/>
          </a:bodyPr>
          <a:lstStyle/>
          <a:p>
            <a:pPr>
              <a:lnSpc>
                <a:spcPts val="3359"/>
              </a:lnSpc>
            </a:pPr>
            <a:r>
              <a:rPr lang="en-US" sz="2399" spc="143">
                <a:solidFill>
                  <a:srgbClr val="FFFFFF"/>
                </a:solidFill>
                <a:latin typeface="Cormorant Garamond Bold"/>
              </a:rPr>
              <a:t>Perancangan Sistem Digital - BP08</a:t>
            </a:r>
          </a:p>
        </p:txBody>
      </p:sp>
      <p:sp>
        <p:nvSpPr>
          <p:cNvPr name="TextBox 9" id="9"/>
          <p:cNvSpPr txBox="true"/>
          <p:nvPr/>
        </p:nvSpPr>
        <p:spPr>
          <a:xfrm rot="0">
            <a:off x="9402365" y="3992864"/>
            <a:ext cx="5417315" cy="2725420"/>
          </a:xfrm>
          <a:prstGeom prst="rect">
            <a:avLst/>
          </a:prstGeom>
        </p:spPr>
        <p:txBody>
          <a:bodyPr anchor="t" rtlCol="false" tIns="0" lIns="0" bIns="0" rIns="0">
            <a:spAutoFit/>
          </a:bodyPr>
          <a:lstStyle/>
          <a:p>
            <a:pPr algn="just">
              <a:lnSpc>
                <a:spcPts val="3079"/>
              </a:lnSpc>
            </a:pPr>
            <a:r>
              <a:rPr lang="en-US" sz="2199">
                <a:solidFill>
                  <a:srgbClr val="17161C"/>
                </a:solidFill>
                <a:latin typeface="Glacial Indifference"/>
              </a:rPr>
              <a:t>Proses ini akan mengubah gambar RGB menjadi grayscale dengan mengkalkulasikan weighted sum dari warna merah, hijau, dan biru. Output yang dihasilkan adalah output sinyal 8-bit dengan nama “luma” yang merepresentasikan value grayscale dari gambar.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DAF3zApvsK4</dc:identifier>
  <dcterms:modified xsi:type="dcterms:W3CDTF">2011-08-01T06:04:30Z</dcterms:modified>
  <cp:revision>1</cp:revision>
  <dc:title>Proyek Akhir PSD_BP08</dc:title>
</cp:coreProperties>
</file>